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7"/>
  </p:notesMasterIdLst>
  <p:sldIdLst>
    <p:sldId id="286" r:id="rId2"/>
    <p:sldId id="399" r:id="rId3"/>
    <p:sldId id="614" r:id="rId4"/>
    <p:sldId id="619" r:id="rId5"/>
    <p:sldId id="814" r:id="rId6"/>
    <p:sldId id="815" r:id="rId7"/>
    <p:sldId id="817" r:id="rId8"/>
    <p:sldId id="818" r:id="rId9"/>
    <p:sldId id="819" r:id="rId10"/>
    <p:sldId id="821" r:id="rId11"/>
    <p:sldId id="823" r:id="rId12"/>
    <p:sldId id="870" r:id="rId13"/>
    <p:sldId id="871" r:id="rId14"/>
    <p:sldId id="822" r:id="rId15"/>
    <p:sldId id="825" r:id="rId16"/>
    <p:sldId id="827" r:id="rId17"/>
    <p:sldId id="828" r:id="rId18"/>
    <p:sldId id="829" r:id="rId19"/>
    <p:sldId id="830" r:id="rId20"/>
    <p:sldId id="831" r:id="rId21"/>
    <p:sldId id="832" r:id="rId22"/>
    <p:sldId id="833" r:id="rId23"/>
    <p:sldId id="835" r:id="rId24"/>
    <p:sldId id="837" r:id="rId25"/>
    <p:sldId id="838" r:id="rId26"/>
    <p:sldId id="839" r:id="rId27"/>
    <p:sldId id="840" r:id="rId28"/>
    <p:sldId id="843" r:id="rId29"/>
    <p:sldId id="844" r:id="rId30"/>
    <p:sldId id="845" r:id="rId31"/>
    <p:sldId id="872" r:id="rId32"/>
    <p:sldId id="873" r:id="rId33"/>
    <p:sldId id="874" r:id="rId34"/>
    <p:sldId id="875" r:id="rId35"/>
    <p:sldId id="876" r:id="rId36"/>
    <p:sldId id="877" r:id="rId37"/>
    <p:sldId id="878" r:id="rId38"/>
    <p:sldId id="856" r:id="rId39"/>
    <p:sldId id="857" r:id="rId40"/>
    <p:sldId id="859" r:id="rId41"/>
    <p:sldId id="879" r:id="rId42"/>
    <p:sldId id="880" r:id="rId43"/>
    <p:sldId id="881" r:id="rId44"/>
    <p:sldId id="882" r:id="rId45"/>
    <p:sldId id="883" r:id="rId46"/>
    <p:sldId id="868" r:id="rId47"/>
    <p:sldId id="672" r:id="rId48"/>
    <p:sldId id="448" r:id="rId49"/>
    <p:sldId id="810" r:id="rId50"/>
    <p:sldId id="884" r:id="rId51"/>
    <p:sldId id="319" r:id="rId52"/>
    <p:sldId id="329" r:id="rId53"/>
    <p:sldId id="673" r:id="rId54"/>
    <p:sldId id="885" r:id="rId55"/>
    <p:sldId id="674" r:id="rId56"/>
    <p:sldId id="322" r:id="rId57"/>
    <p:sldId id="886" r:id="rId58"/>
    <p:sldId id="618" r:id="rId59"/>
    <p:sldId id="615" r:id="rId60"/>
    <p:sldId id="318" r:id="rId61"/>
    <p:sldId id="812" r:id="rId62"/>
    <p:sldId id="285" r:id="rId63"/>
    <p:sldId id="811" r:id="rId64"/>
    <p:sldId id="887" r:id="rId65"/>
    <p:sldId id="813"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9966FF"/>
    <a:srgbClr val="FFCCCC"/>
    <a:srgbClr val="87CB3D"/>
    <a:srgbClr val="DF2980"/>
    <a:srgbClr val="F8103C"/>
    <a:srgbClr val="E5EA1E"/>
    <a:srgbClr val="D9782F"/>
    <a:srgbClr val="F2AB0E"/>
    <a:srgbClr val="E25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6" autoAdjust="0"/>
  </p:normalViewPr>
  <p:slideViewPr>
    <p:cSldViewPr>
      <p:cViewPr>
        <p:scale>
          <a:sx n="70" d="100"/>
          <a:sy n="70" d="100"/>
        </p:scale>
        <p:origin x="-1144" y="80"/>
      </p:cViewPr>
      <p:guideLst>
        <p:guide orient="horz" pos="2160"/>
        <p:guide pos="2880"/>
      </p:guideLst>
    </p:cSldViewPr>
  </p:slideViewPr>
  <p:notesTextViewPr>
    <p:cViewPr>
      <p:scale>
        <a:sx n="1" d="1"/>
        <a:sy n="1" d="1"/>
      </p:scale>
      <p:origin x="0" y="0"/>
    </p:cViewPr>
  </p:notesTextViewPr>
  <p:sorterViewPr>
    <p:cViewPr>
      <p:scale>
        <a:sx n="100" d="100"/>
        <a:sy n="100" d="100"/>
      </p:scale>
      <p:origin x="0" y="93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3CD6DD-4AD8-4B07-86BA-8B172B4AEA3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3858A54-D444-426D-BD69-CDA8CFCB69A2}">
      <dgm:prSet phldrT="[Text]"/>
      <dgm:spPr/>
      <dgm:t>
        <a:bodyPr/>
        <a:lstStyle/>
        <a:p>
          <a:r>
            <a:rPr lang="en-US" dirty="0" smtClean="0"/>
            <a:t>Making risks (</a:t>
          </a:r>
          <a:r>
            <a:rPr lang="el-GR" dirty="0" smtClean="0"/>
            <a:t>Δ</a:t>
          </a:r>
          <a:r>
            <a:rPr lang="en-US" dirty="0" smtClean="0"/>
            <a:t>) predictable</a:t>
          </a:r>
          <a:endParaRPr lang="en-US" dirty="0"/>
        </a:p>
      </dgm:t>
    </dgm:pt>
    <dgm:pt modelId="{486FC0C2-CC81-4E57-859F-354E69B4B066}" type="parTrans" cxnId="{7B55BB31-C55C-49E1-8FF9-74DA57C74799}">
      <dgm:prSet/>
      <dgm:spPr/>
      <dgm:t>
        <a:bodyPr/>
        <a:lstStyle/>
        <a:p>
          <a:endParaRPr lang="en-US"/>
        </a:p>
      </dgm:t>
    </dgm:pt>
    <dgm:pt modelId="{AA186F55-870B-47A7-8284-9C87512CCEBC}" type="sibTrans" cxnId="{7B55BB31-C55C-49E1-8FF9-74DA57C74799}">
      <dgm:prSet/>
      <dgm:spPr/>
      <dgm:t>
        <a:bodyPr/>
        <a:lstStyle/>
        <a:p>
          <a:endParaRPr lang="en-US"/>
        </a:p>
      </dgm:t>
    </dgm:pt>
    <dgm:pt modelId="{93890C4F-F2A5-4387-B1D3-A4B90D0E0057}">
      <dgm:prSet/>
      <dgm:spPr/>
      <dgm:t>
        <a:bodyPr/>
        <a:lstStyle/>
        <a:p>
          <a:r>
            <a:rPr lang="en-US" dirty="0" smtClean="0"/>
            <a:t>Insurance and hedging</a:t>
          </a:r>
          <a:endParaRPr lang="en-US" dirty="0" smtClean="0"/>
        </a:p>
      </dgm:t>
    </dgm:pt>
    <dgm:pt modelId="{82CEB3BD-ADB1-4029-A496-9223B315F549}" type="parTrans" cxnId="{C73085DA-642A-4E99-9905-2DEA705DC829}">
      <dgm:prSet/>
      <dgm:spPr/>
      <dgm:t>
        <a:bodyPr/>
        <a:lstStyle/>
        <a:p>
          <a:endParaRPr lang="en-US"/>
        </a:p>
      </dgm:t>
    </dgm:pt>
    <dgm:pt modelId="{099F7183-7252-40C3-AB63-1DABF80292DD}" type="sibTrans" cxnId="{C73085DA-642A-4E99-9905-2DEA705DC829}">
      <dgm:prSet/>
      <dgm:spPr/>
      <dgm:t>
        <a:bodyPr/>
        <a:lstStyle/>
        <a:p>
          <a:endParaRPr lang="en-US"/>
        </a:p>
      </dgm:t>
    </dgm:pt>
    <dgm:pt modelId="{0E50175D-DB4B-4865-95C4-051E27BC297E}">
      <dgm:prSet/>
      <dgm:spPr/>
      <dgm:t>
        <a:bodyPr/>
        <a:lstStyle/>
        <a:p>
          <a:r>
            <a:rPr lang="en-US" smtClean="0"/>
            <a:t>Performed by financial sector of the economy</a:t>
          </a:r>
          <a:endParaRPr lang="en-US" dirty="0" smtClean="0"/>
        </a:p>
      </dgm:t>
    </dgm:pt>
    <dgm:pt modelId="{8662C8AB-89E5-49A2-957C-089D5D7978C7}" type="parTrans" cxnId="{6494B54E-B411-45D7-880F-E9ED7B179264}">
      <dgm:prSet/>
      <dgm:spPr/>
      <dgm:t>
        <a:bodyPr/>
        <a:lstStyle/>
        <a:p>
          <a:endParaRPr lang="en-US"/>
        </a:p>
      </dgm:t>
    </dgm:pt>
    <dgm:pt modelId="{CC4C6842-2371-4C58-B1FA-46E6FC63C35A}" type="sibTrans" cxnId="{6494B54E-B411-45D7-880F-E9ED7B179264}">
      <dgm:prSet/>
      <dgm:spPr/>
      <dgm:t>
        <a:bodyPr/>
        <a:lstStyle/>
        <a:p>
          <a:endParaRPr lang="en-US"/>
        </a:p>
      </dgm:t>
    </dgm:pt>
    <dgm:pt modelId="{184E2B8D-D7D0-4B5B-A627-EBA965661835}">
      <dgm:prSet/>
      <dgm:spPr/>
      <dgm:t>
        <a:bodyPr/>
        <a:lstStyle/>
        <a:p>
          <a:r>
            <a:rPr lang="en-US" dirty="0" smtClean="0"/>
            <a:t>E.g. flood insurance for data center makes the financial impact of flood events predictable</a:t>
          </a:r>
          <a:endParaRPr lang="en-US" dirty="0" smtClean="0"/>
        </a:p>
      </dgm:t>
    </dgm:pt>
    <dgm:pt modelId="{2048AE51-71F8-4844-9F66-8073256C018A}" type="parTrans" cxnId="{23CF934A-F50D-455B-97E2-899E44667B97}">
      <dgm:prSet/>
      <dgm:spPr/>
      <dgm:t>
        <a:bodyPr/>
        <a:lstStyle/>
        <a:p>
          <a:endParaRPr lang="en-US"/>
        </a:p>
      </dgm:t>
    </dgm:pt>
    <dgm:pt modelId="{D7103D31-07C5-40D3-AEFE-C60BA5C55764}" type="sibTrans" cxnId="{23CF934A-F50D-455B-97E2-899E44667B97}">
      <dgm:prSet/>
      <dgm:spPr/>
      <dgm:t>
        <a:bodyPr/>
        <a:lstStyle/>
        <a:p>
          <a:endParaRPr lang="en-US"/>
        </a:p>
      </dgm:t>
    </dgm:pt>
    <dgm:pt modelId="{D2FE3813-0E29-4066-B984-2EFC6359E898}">
      <dgm:prSet/>
      <dgm:spPr/>
      <dgm:t>
        <a:bodyPr/>
        <a:lstStyle/>
        <a:p>
          <a:r>
            <a:rPr lang="en-US" dirty="0" smtClean="0"/>
            <a:t>Equal to the annual premium paid to buy the insurance</a:t>
          </a:r>
          <a:endParaRPr lang="en-US" dirty="0" smtClean="0"/>
        </a:p>
      </dgm:t>
    </dgm:pt>
    <dgm:pt modelId="{B0F893B7-DFA5-43A6-B193-778C0EB8A8CF}" type="parTrans" cxnId="{9C68E0D4-5636-4CD8-B9BB-ADEB0B5677CB}">
      <dgm:prSet/>
      <dgm:spPr/>
      <dgm:t>
        <a:bodyPr/>
        <a:lstStyle/>
        <a:p>
          <a:endParaRPr lang="en-US"/>
        </a:p>
      </dgm:t>
    </dgm:pt>
    <dgm:pt modelId="{971EC4DA-567B-418A-99A9-8D8AD02A4FA9}" type="sibTrans" cxnId="{9C68E0D4-5636-4CD8-B9BB-ADEB0B5677CB}">
      <dgm:prSet/>
      <dgm:spPr/>
      <dgm:t>
        <a:bodyPr/>
        <a:lstStyle/>
        <a:p>
          <a:endParaRPr lang="en-US"/>
        </a:p>
      </dgm:t>
    </dgm:pt>
    <dgm:pt modelId="{559A2681-B092-48AB-B4D3-C917154F1A67}">
      <dgm:prSet/>
      <dgm:spPr/>
      <dgm:t>
        <a:bodyPr/>
        <a:lstStyle/>
        <a:p>
          <a:r>
            <a:rPr lang="en-US" dirty="0" smtClean="0"/>
            <a:t>Unusual for techies to think about, but second nature to top management</a:t>
          </a:r>
          <a:endParaRPr lang="en-US" dirty="0" smtClean="0"/>
        </a:p>
      </dgm:t>
    </dgm:pt>
    <dgm:pt modelId="{5C81B30B-5226-42D9-ADEC-278FFF004162}" type="parTrans" cxnId="{5D437205-18DB-4DA5-AD6F-CD02C22428EA}">
      <dgm:prSet/>
      <dgm:spPr/>
      <dgm:t>
        <a:bodyPr/>
        <a:lstStyle/>
        <a:p>
          <a:endParaRPr lang="en-US"/>
        </a:p>
      </dgm:t>
    </dgm:pt>
    <dgm:pt modelId="{C1858258-E3ED-4F42-A73D-FE09CDFE2F4C}" type="sibTrans" cxnId="{5D437205-18DB-4DA5-AD6F-CD02C22428EA}">
      <dgm:prSet/>
      <dgm:spPr/>
      <dgm:t>
        <a:bodyPr/>
        <a:lstStyle/>
        <a:p>
          <a:endParaRPr lang="en-US"/>
        </a:p>
      </dgm:t>
    </dgm:pt>
    <dgm:pt modelId="{1EFCBBF5-9944-4985-8B69-28FCBF4ED004}">
      <dgm:prSet/>
      <dgm:spPr/>
      <dgm:t>
        <a:bodyPr/>
        <a:lstStyle/>
        <a:p>
          <a:r>
            <a:rPr lang="en-US" dirty="0" smtClean="0"/>
            <a:t>Be prepared</a:t>
          </a:r>
          <a:endParaRPr lang="en-US" dirty="0" smtClean="0"/>
        </a:p>
      </dgm:t>
    </dgm:pt>
    <dgm:pt modelId="{E6EF5548-B533-460A-B9AB-1F94D3774932}" type="parTrans" cxnId="{718EC218-39F3-48AE-8DE4-A985D2A1BC80}">
      <dgm:prSet/>
      <dgm:spPr/>
      <dgm:t>
        <a:bodyPr/>
        <a:lstStyle/>
        <a:p>
          <a:endParaRPr lang="en-US"/>
        </a:p>
      </dgm:t>
    </dgm:pt>
    <dgm:pt modelId="{5A6E281D-BACD-440D-9C07-E5E0EDC2058D}" type="sibTrans" cxnId="{718EC218-39F3-48AE-8DE4-A985D2A1BC80}">
      <dgm:prSet/>
      <dgm:spPr/>
      <dgm:t>
        <a:bodyPr/>
        <a:lstStyle/>
        <a:p>
          <a:endParaRPr lang="en-US"/>
        </a:p>
      </dgm:t>
    </dgm:pt>
    <dgm:pt modelId="{955B8C2D-1102-45DE-8D88-431E4CC2A99F}">
      <dgm:prSet/>
      <dgm:spPr/>
      <dgm:t>
        <a:bodyPr/>
        <a:lstStyle/>
        <a:p>
          <a:r>
            <a:rPr lang="en-US" dirty="0" smtClean="0"/>
            <a:t>Not authors’ expertise, so left to other experts</a:t>
          </a:r>
          <a:endParaRPr lang="en-US" dirty="0"/>
        </a:p>
      </dgm:t>
    </dgm:pt>
    <dgm:pt modelId="{8BA7BDD7-E5D1-479E-B8CE-D887A4ED94C1}" type="parTrans" cxnId="{0EB09ECD-32C9-41F4-8089-CC911EC97DA8}">
      <dgm:prSet/>
      <dgm:spPr/>
      <dgm:t>
        <a:bodyPr/>
        <a:lstStyle/>
        <a:p>
          <a:endParaRPr lang="en-US"/>
        </a:p>
      </dgm:t>
    </dgm:pt>
    <dgm:pt modelId="{36FD7BD6-00D1-4DF0-BA96-4471217201BE}" type="sibTrans" cxnId="{0EB09ECD-32C9-41F4-8089-CC911EC97DA8}">
      <dgm:prSet/>
      <dgm:spPr/>
      <dgm:t>
        <a:bodyPr/>
        <a:lstStyle/>
        <a:p>
          <a:endParaRPr lang="en-US"/>
        </a:p>
      </dgm:t>
    </dgm:pt>
    <dgm:pt modelId="{3175926D-029B-4E5B-BC9A-E65F6D81B202}">
      <dgm:prSet/>
      <dgm:spPr/>
      <dgm:t>
        <a:bodyPr/>
        <a:lstStyle/>
        <a:p>
          <a:r>
            <a:rPr lang="en-US" dirty="0" smtClean="0"/>
            <a:t>Minimizing and preparing for these risks</a:t>
          </a:r>
          <a:endParaRPr lang="en-US" dirty="0"/>
        </a:p>
      </dgm:t>
    </dgm:pt>
    <dgm:pt modelId="{267F928D-F85F-4484-8A81-91D431F28A32}" type="parTrans" cxnId="{BF7D8808-AA3A-4221-AAD2-2F388E85CBAA}">
      <dgm:prSet/>
      <dgm:spPr/>
      <dgm:t>
        <a:bodyPr/>
        <a:lstStyle/>
        <a:p>
          <a:endParaRPr lang="en-US"/>
        </a:p>
      </dgm:t>
    </dgm:pt>
    <dgm:pt modelId="{32F8172F-D562-4056-87C4-0BF8E954798E}" type="sibTrans" cxnId="{BF7D8808-AA3A-4221-AAD2-2F388E85CBAA}">
      <dgm:prSet/>
      <dgm:spPr/>
      <dgm:t>
        <a:bodyPr/>
        <a:lstStyle/>
        <a:p>
          <a:endParaRPr lang="en-US"/>
        </a:p>
      </dgm:t>
    </dgm:pt>
    <dgm:pt modelId="{18CDF525-5146-4FA0-B153-0F84422F3DEA}" type="pres">
      <dgm:prSet presAssocID="{623CD6DD-4AD8-4B07-86BA-8B172B4AEA31}" presName="linear" presStyleCnt="0">
        <dgm:presLayoutVars>
          <dgm:dir/>
          <dgm:animLvl val="lvl"/>
          <dgm:resizeHandles val="exact"/>
        </dgm:presLayoutVars>
      </dgm:prSet>
      <dgm:spPr/>
    </dgm:pt>
    <dgm:pt modelId="{D4739A07-C97F-4690-87B2-D741945D75D3}" type="pres">
      <dgm:prSet presAssocID="{33858A54-D444-426D-BD69-CDA8CFCB69A2}" presName="parentLin" presStyleCnt="0"/>
      <dgm:spPr/>
    </dgm:pt>
    <dgm:pt modelId="{6BE39F8F-7E4F-4629-A28A-F02AC3EB9A8F}" type="pres">
      <dgm:prSet presAssocID="{33858A54-D444-426D-BD69-CDA8CFCB69A2}" presName="parentLeftMargin" presStyleLbl="node1" presStyleIdx="0" presStyleCnt="2"/>
      <dgm:spPr/>
    </dgm:pt>
    <dgm:pt modelId="{570D5040-7446-477F-AC6D-BB36EBD49329}" type="pres">
      <dgm:prSet presAssocID="{33858A54-D444-426D-BD69-CDA8CFCB69A2}" presName="parentText" presStyleLbl="node1" presStyleIdx="0" presStyleCnt="2">
        <dgm:presLayoutVars>
          <dgm:chMax val="0"/>
          <dgm:bulletEnabled val="1"/>
        </dgm:presLayoutVars>
      </dgm:prSet>
      <dgm:spPr/>
    </dgm:pt>
    <dgm:pt modelId="{76052CAA-E0FA-4650-8A68-C595A97FBC0B}" type="pres">
      <dgm:prSet presAssocID="{33858A54-D444-426D-BD69-CDA8CFCB69A2}" presName="negativeSpace" presStyleCnt="0"/>
      <dgm:spPr/>
    </dgm:pt>
    <dgm:pt modelId="{5D9F35CF-29B7-4E63-B36A-D14A5F1442C9}" type="pres">
      <dgm:prSet presAssocID="{33858A54-D444-426D-BD69-CDA8CFCB69A2}" presName="childText" presStyleLbl="conFgAcc1" presStyleIdx="0" presStyleCnt="2">
        <dgm:presLayoutVars>
          <dgm:bulletEnabled val="1"/>
        </dgm:presLayoutVars>
      </dgm:prSet>
      <dgm:spPr/>
    </dgm:pt>
    <dgm:pt modelId="{33A3C924-05D1-4BB6-906F-4E59DEEFCECA}" type="pres">
      <dgm:prSet presAssocID="{AA186F55-870B-47A7-8284-9C87512CCEBC}" presName="spaceBetweenRectangles" presStyleCnt="0"/>
      <dgm:spPr/>
    </dgm:pt>
    <dgm:pt modelId="{752E8D8E-73E9-4A10-B8D3-F8F21FA1BDFB}" type="pres">
      <dgm:prSet presAssocID="{3175926D-029B-4E5B-BC9A-E65F6D81B202}" presName="parentLin" presStyleCnt="0"/>
      <dgm:spPr/>
    </dgm:pt>
    <dgm:pt modelId="{382DD9E5-7BEE-497B-8402-24518ABCB7BE}" type="pres">
      <dgm:prSet presAssocID="{3175926D-029B-4E5B-BC9A-E65F6D81B202}" presName="parentLeftMargin" presStyleLbl="node1" presStyleIdx="0" presStyleCnt="2"/>
      <dgm:spPr/>
    </dgm:pt>
    <dgm:pt modelId="{8E1F2463-1298-4145-8AB1-F02DE12B58AF}" type="pres">
      <dgm:prSet presAssocID="{3175926D-029B-4E5B-BC9A-E65F6D81B202}" presName="parentText" presStyleLbl="node1" presStyleIdx="1" presStyleCnt="2">
        <dgm:presLayoutVars>
          <dgm:chMax val="0"/>
          <dgm:bulletEnabled val="1"/>
        </dgm:presLayoutVars>
      </dgm:prSet>
      <dgm:spPr/>
    </dgm:pt>
    <dgm:pt modelId="{B1D3D5AE-162D-410D-BB15-EBA56DD92DF1}" type="pres">
      <dgm:prSet presAssocID="{3175926D-029B-4E5B-BC9A-E65F6D81B202}" presName="negativeSpace" presStyleCnt="0"/>
      <dgm:spPr/>
    </dgm:pt>
    <dgm:pt modelId="{B33D6288-C790-4754-82FF-30CFAB4F0C09}" type="pres">
      <dgm:prSet presAssocID="{3175926D-029B-4E5B-BC9A-E65F6D81B202}" presName="childText" presStyleLbl="conFgAcc1" presStyleIdx="1" presStyleCnt="2">
        <dgm:presLayoutVars>
          <dgm:bulletEnabled val="1"/>
        </dgm:presLayoutVars>
      </dgm:prSet>
      <dgm:spPr/>
    </dgm:pt>
  </dgm:ptLst>
  <dgm:cxnLst>
    <dgm:cxn modelId="{BF7D8808-AA3A-4221-AAD2-2F388E85CBAA}" srcId="{623CD6DD-4AD8-4B07-86BA-8B172B4AEA31}" destId="{3175926D-029B-4E5B-BC9A-E65F6D81B202}" srcOrd="1" destOrd="0" parTransId="{267F928D-F85F-4484-8A81-91D431F28A32}" sibTransId="{32F8172F-D562-4056-87C4-0BF8E954798E}"/>
    <dgm:cxn modelId="{5D437205-18DB-4DA5-AD6F-CD02C22428EA}" srcId="{93890C4F-F2A5-4387-B1D3-A4B90D0E0057}" destId="{559A2681-B092-48AB-B4D3-C917154F1A67}" srcOrd="2" destOrd="0" parTransId="{5C81B30B-5226-42D9-ADEC-278FFF004162}" sibTransId="{C1858258-E3ED-4F42-A73D-FE09CDFE2F4C}"/>
    <dgm:cxn modelId="{08D91667-FD44-41B7-B1BE-837A4435ED01}" type="presOf" srcId="{559A2681-B092-48AB-B4D3-C917154F1A67}" destId="{5D9F35CF-29B7-4E63-B36A-D14A5F1442C9}" srcOrd="0" destOrd="4" presId="urn:microsoft.com/office/officeart/2005/8/layout/list1"/>
    <dgm:cxn modelId="{9C68E0D4-5636-4CD8-B9BB-ADEB0B5677CB}" srcId="{93890C4F-F2A5-4387-B1D3-A4B90D0E0057}" destId="{D2FE3813-0E29-4066-B984-2EFC6359E898}" srcOrd="1" destOrd="0" parTransId="{B0F893B7-DFA5-43A6-B193-778C0EB8A8CF}" sibTransId="{971EC4DA-567B-418A-99A9-8D8AD02A4FA9}"/>
    <dgm:cxn modelId="{0C3B4E5E-1110-4D2A-A17B-F07096B2FD55}" type="presOf" srcId="{93890C4F-F2A5-4387-B1D3-A4B90D0E0057}" destId="{5D9F35CF-29B7-4E63-B36A-D14A5F1442C9}" srcOrd="0" destOrd="0" presId="urn:microsoft.com/office/officeart/2005/8/layout/list1"/>
    <dgm:cxn modelId="{5304DE21-4152-4B52-B341-EB2EEAA63CE1}" type="presOf" srcId="{0E50175D-DB4B-4865-95C4-051E27BC297E}" destId="{5D9F35CF-29B7-4E63-B36A-D14A5F1442C9}" srcOrd="0" destOrd="1" presId="urn:microsoft.com/office/officeart/2005/8/layout/list1"/>
    <dgm:cxn modelId="{23CF934A-F50D-455B-97E2-899E44667B97}" srcId="{0E50175D-DB4B-4865-95C4-051E27BC297E}" destId="{184E2B8D-D7D0-4B5B-A627-EBA965661835}" srcOrd="0" destOrd="0" parTransId="{2048AE51-71F8-4844-9F66-8073256C018A}" sibTransId="{D7103D31-07C5-40D3-AEFE-C60BA5C55764}"/>
    <dgm:cxn modelId="{C73085DA-642A-4E99-9905-2DEA705DC829}" srcId="{33858A54-D444-426D-BD69-CDA8CFCB69A2}" destId="{93890C4F-F2A5-4387-B1D3-A4B90D0E0057}" srcOrd="0" destOrd="0" parTransId="{82CEB3BD-ADB1-4029-A496-9223B315F549}" sibTransId="{099F7183-7252-40C3-AB63-1DABF80292DD}"/>
    <dgm:cxn modelId="{279AAC69-2683-4547-9F43-81A702C58A1B}" type="presOf" srcId="{3175926D-029B-4E5B-BC9A-E65F6D81B202}" destId="{382DD9E5-7BEE-497B-8402-24518ABCB7BE}" srcOrd="0" destOrd="0" presId="urn:microsoft.com/office/officeart/2005/8/layout/list1"/>
    <dgm:cxn modelId="{4B654DEB-123D-479A-8616-0894304F9505}" type="presOf" srcId="{1EFCBBF5-9944-4985-8B69-28FCBF4ED004}" destId="{5D9F35CF-29B7-4E63-B36A-D14A5F1442C9}" srcOrd="0" destOrd="5" presId="urn:microsoft.com/office/officeart/2005/8/layout/list1"/>
    <dgm:cxn modelId="{E75CF8CF-DB33-4304-8E3D-66D4FDB5BD29}" type="presOf" srcId="{955B8C2D-1102-45DE-8D88-431E4CC2A99F}" destId="{5D9F35CF-29B7-4E63-B36A-D14A5F1442C9}" srcOrd="0" destOrd="6" presId="urn:microsoft.com/office/officeart/2005/8/layout/list1"/>
    <dgm:cxn modelId="{71B79808-A38B-4610-AD96-B4CA01202090}" type="presOf" srcId="{623CD6DD-4AD8-4B07-86BA-8B172B4AEA31}" destId="{18CDF525-5146-4FA0-B153-0F84422F3DEA}" srcOrd="0" destOrd="0" presId="urn:microsoft.com/office/officeart/2005/8/layout/list1"/>
    <dgm:cxn modelId="{6494B54E-B411-45D7-880F-E9ED7B179264}" srcId="{93890C4F-F2A5-4387-B1D3-A4B90D0E0057}" destId="{0E50175D-DB4B-4865-95C4-051E27BC297E}" srcOrd="0" destOrd="0" parTransId="{8662C8AB-89E5-49A2-957C-089D5D7978C7}" sibTransId="{CC4C6842-2371-4C58-B1FA-46E6FC63C35A}"/>
    <dgm:cxn modelId="{7B55BB31-C55C-49E1-8FF9-74DA57C74799}" srcId="{623CD6DD-4AD8-4B07-86BA-8B172B4AEA31}" destId="{33858A54-D444-426D-BD69-CDA8CFCB69A2}" srcOrd="0" destOrd="0" parTransId="{486FC0C2-CC81-4E57-859F-354E69B4B066}" sibTransId="{AA186F55-870B-47A7-8284-9C87512CCEBC}"/>
    <dgm:cxn modelId="{F540F50D-CBF1-4161-A52D-E3E72D6C95A1}" type="presOf" srcId="{33858A54-D444-426D-BD69-CDA8CFCB69A2}" destId="{570D5040-7446-477F-AC6D-BB36EBD49329}" srcOrd="1" destOrd="0" presId="urn:microsoft.com/office/officeart/2005/8/layout/list1"/>
    <dgm:cxn modelId="{A8A71897-15B4-44AA-9558-CF06C391D6B0}" type="presOf" srcId="{33858A54-D444-426D-BD69-CDA8CFCB69A2}" destId="{6BE39F8F-7E4F-4629-A28A-F02AC3EB9A8F}" srcOrd="0" destOrd="0" presId="urn:microsoft.com/office/officeart/2005/8/layout/list1"/>
    <dgm:cxn modelId="{0EB09ECD-32C9-41F4-8089-CC911EC97DA8}" srcId="{93890C4F-F2A5-4387-B1D3-A4B90D0E0057}" destId="{955B8C2D-1102-45DE-8D88-431E4CC2A99F}" srcOrd="3" destOrd="0" parTransId="{8BA7BDD7-E5D1-479E-B8CE-D887A4ED94C1}" sibTransId="{36FD7BD6-00D1-4DF0-BA96-4471217201BE}"/>
    <dgm:cxn modelId="{B5CDF03C-BBE9-4431-BB25-612A2919FC08}" type="presOf" srcId="{D2FE3813-0E29-4066-B984-2EFC6359E898}" destId="{5D9F35CF-29B7-4E63-B36A-D14A5F1442C9}" srcOrd="0" destOrd="3" presId="urn:microsoft.com/office/officeart/2005/8/layout/list1"/>
    <dgm:cxn modelId="{14A888D8-9B96-4ACD-BC2B-ACAA58B51DB5}" type="presOf" srcId="{3175926D-029B-4E5B-BC9A-E65F6D81B202}" destId="{8E1F2463-1298-4145-8AB1-F02DE12B58AF}" srcOrd="1" destOrd="0" presId="urn:microsoft.com/office/officeart/2005/8/layout/list1"/>
    <dgm:cxn modelId="{973FD359-E01C-4DF1-9C0A-F47843C6C022}" type="presOf" srcId="{184E2B8D-D7D0-4B5B-A627-EBA965661835}" destId="{5D9F35CF-29B7-4E63-B36A-D14A5F1442C9}" srcOrd="0" destOrd="2" presId="urn:microsoft.com/office/officeart/2005/8/layout/list1"/>
    <dgm:cxn modelId="{718EC218-39F3-48AE-8DE4-A985D2A1BC80}" srcId="{559A2681-B092-48AB-B4D3-C917154F1A67}" destId="{1EFCBBF5-9944-4985-8B69-28FCBF4ED004}" srcOrd="0" destOrd="0" parTransId="{E6EF5548-B533-460A-B9AB-1F94D3774932}" sibTransId="{5A6E281D-BACD-440D-9C07-E5E0EDC2058D}"/>
    <dgm:cxn modelId="{E42A951D-4301-4AB8-B438-B14D8573FB8A}" type="presParOf" srcId="{18CDF525-5146-4FA0-B153-0F84422F3DEA}" destId="{D4739A07-C97F-4690-87B2-D741945D75D3}" srcOrd="0" destOrd="0" presId="urn:microsoft.com/office/officeart/2005/8/layout/list1"/>
    <dgm:cxn modelId="{2AEF3B0A-DB2F-445F-B9B0-D9DC54494462}" type="presParOf" srcId="{D4739A07-C97F-4690-87B2-D741945D75D3}" destId="{6BE39F8F-7E4F-4629-A28A-F02AC3EB9A8F}" srcOrd="0" destOrd="0" presId="urn:microsoft.com/office/officeart/2005/8/layout/list1"/>
    <dgm:cxn modelId="{85D8C059-D02B-4DA3-AA26-F185F5157EEF}" type="presParOf" srcId="{D4739A07-C97F-4690-87B2-D741945D75D3}" destId="{570D5040-7446-477F-AC6D-BB36EBD49329}" srcOrd="1" destOrd="0" presId="urn:microsoft.com/office/officeart/2005/8/layout/list1"/>
    <dgm:cxn modelId="{804C9F99-819A-4328-858A-4499EA9EC235}" type="presParOf" srcId="{18CDF525-5146-4FA0-B153-0F84422F3DEA}" destId="{76052CAA-E0FA-4650-8A68-C595A97FBC0B}" srcOrd="1" destOrd="0" presId="urn:microsoft.com/office/officeart/2005/8/layout/list1"/>
    <dgm:cxn modelId="{B51740F3-103E-4D27-A5E5-E00D182C8045}" type="presParOf" srcId="{18CDF525-5146-4FA0-B153-0F84422F3DEA}" destId="{5D9F35CF-29B7-4E63-B36A-D14A5F1442C9}" srcOrd="2" destOrd="0" presId="urn:microsoft.com/office/officeart/2005/8/layout/list1"/>
    <dgm:cxn modelId="{B1C1B770-2DB6-4C75-BADD-90F65D61E8C7}" type="presParOf" srcId="{18CDF525-5146-4FA0-B153-0F84422F3DEA}" destId="{33A3C924-05D1-4BB6-906F-4E59DEEFCECA}" srcOrd="3" destOrd="0" presId="urn:microsoft.com/office/officeart/2005/8/layout/list1"/>
    <dgm:cxn modelId="{EE652F16-23E4-4B6B-8E4F-92057AB7DA9A}" type="presParOf" srcId="{18CDF525-5146-4FA0-B153-0F84422F3DEA}" destId="{752E8D8E-73E9-4A10-B8D3-F8F21FA1BDFB}" srcOrd="4" destOrd="0" presId="urn:microsoft.com/office/officeart/2005/8/layout/list1"/>
    <dgm:cxn modelId="{35E5FBB6-3F80-4C4E-ABAA-389EF559B8E8}" type="presParOf" srcId="{752E8D8E-73E9-4A10-B8D3-F8F21FA1BDFB}" destId="{382DD9E5-7BEE-497B-8402-24518ABCB7BE}" srcOrd="0" destOrd="0" presId="urn:microsoft.com/office/officeart/2005/8/layout/list1"/>
    <dgm:cxn modelId="{C70D2EFA-843A-42FB-8A4B-9F83081C1614}" type="presParOf" srcId="{752E8D8E-73E9-4A10-B8D3-F8F21FA1BDFB}" destId="{8E1F2463-1298-4145-8AB1-F02DE12B58AF}" srcOrd="1" destOrd="0" presId="urn:microsoft.com/office/officeart/2005/8/layout/list1"/>
    <dgm:cxn modelId="{ADA34BC0-053F-4AF5-AF0B-5C48502FC346}" type="presParOf" srcId="{18CDF525-5146-4FA0-B153-0F84422F3DEA}" destId="{B1D3D5AE-162D-410D-BB15-EBA56DD92DF1}" srcOrd="5" destOrd="0" presId="urn:microsoft.com/office/officeart/2005/8/layout/list1"/>
    <dgm:cxn modelId="{8D8BD876-8B3E-43C9-B6F3-FE3A442F55C4}" type="presParOf" srcId="{18CDF525-5146-4FA0-B153-0F84422F3DEA}" destId="{B33D6288-C790-4754-82FF-30CFAB4F0C0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D58BB-DE90-493A-B69D-C44A8E5FDFCD}"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613536FA-5170-49FD-8D35-6617409FCA0C}">
      <dgm:prSet phldrT="[Text]"/>
      <dgm:spPr/>
      <dgm:t>
        <a:bodyPr/>
        <a:lstStyle/>
        <a:p>
          <a:r>
            <a:rPr lang="en-US" smtClean="0"/>
            <a:t>Step 1: Categorize</a:t>
          </a:r>
          <a:endParaRPr lang="en-US" dirty="0"/>
        </a:p>
      </dgm:t>
    </dgm:pt>
    <dgm:pt modelId="{43C34905-6B8B-4DCE-9676-9E87A8F4F38B}" type="parTrans" cxnId="{B5F8BFEA-7C4B-47B1-BCBB-79A26D157530}">
      <dgm:prSet/>
      <dgm:spPr/>
      <dgm:t>
        <a:bodyPr/>
        <a:lstStyle/>
        <a:p>
          <a:endParaRPr lang="en-US"/>
        </a:p>
      </dgm:t>
    </dgm:pt>
    <dgm:pt modelId="{EBE7581D-565F-43E6-9DB5-2A215B7CD09E}" type="sibTrans" cxnId="{B5F8BFEA-7C4B-47B1-BCBB-79A26D157530}">
      <dgm:prSet/>
      <dgm:spPr/>
      <dgm:t>
        <a:bodyPr/>
        <a:lstStyle/>
        <a:p>
          <a:endParaRPr lang="en-US"/>
        </a:p>
      </dgm:t>
    </dgm:pt>
    <dgm:pt modelId="{A5D860AE-AFF6-480A-ADCD-DE643C2B16DF}">
      <dgm:prSet/>
      <dgm:spPr/>
      <dgm:t>
        <a:bodyPr/>
        <a:lstStyle/>
        <a:p>
          <a:r>
            <a:rPr lang="en-US" dirty="0" smtClean="0"/>
            <a:t>Categorize the system and the information processed, stored, and transmitted by that system based on an impact analysis.</a:t>
          </a:r>
          <a:endParaRPr lang="en-US" dirty="0" smtClean="0"/>
        </a:p>
      </dgm:t>
    </dgm:pt>
    <dgm:pt modelId="{4450B9A8-DE83-4297-A2ED-A05AA0197A8E}" type="parTrans" cxnId="{05DD2B1B-4179-4201-9631-DF43276391B1}">
      <dgm:prSet/>
      <dgm:spPr/>
      <dgm:t>
        <a:bodyPr/>
        <a:lstStyle/>
        <a:p>
          <a:endParaRPr lang="en-US"/>
        </a:p>
      </dgm:t>
    </dgm:pt>
    <dgm:pt modelId="{F4358554-5744-4E2A-AA3B-3D083FAF71F4}" type="sibTrans" cxnId="{05DD2B1B-4179-4201-9631-DF43276391B1}">
      <dgm:prSet/>
      <dgm:spPr/>
      <dgm:t>
        <a:bodyPr/>
        <a:lstStyle/>
        <a:p>
          <a:endParaRPr lang="en-US"/>
        </a:p>
      </dgm:t>
    </dgm:pt>
    <dgm:pt modelId="{2EB74E31-4107-451A-9E6F-C1D7895002EC}">
      <dgm:prSet/>
      <dgm:spPr/>
      <dgm:t>
        <a:bodyPr/>
        <a:lstStyle/>
        <a:p>
          <a:r>
            <a:rPr lang="en-US" smtClean="0"/>
            <a:t>Step 2: Select</a:t>
          </a:r>
          <a:endParaRPr lang="en-US" dirty="0" smtClean="0"/>
        </a:p>
      </dgm:t>
    </dgm:pt>
    <dgm:pt modelId="{0FF1CC0B-452B-4361-A34A-BC0C9E0A51B0}" type="parTrans" cxnId="{907A8F3E-FADA-40D0-A15A-4F98B9D2286F}">
      <dgm:prSet/>
      <dgm:spPr/>
      <dgm:t>
        <a:bodyPr/>
        <a:lstStyle/>
        <a:p>
          <a:endParaRPr lang="en-US"/>
        </a:p>
      </dgm:t>
    </dgm:pt>
    <dgm:pt modelId="{59EF7603-FE31-4D02-9582-16E44CBA43EF}" type="sibTrans" cxnId="{907A8F3E-FADA-40D0-A15A-4F98B9D2286F}">
      <dgm:prSet/>
      <dgm:spPr/>
      <dgm:t>
        <a:bodyPr/>
        <a:lstStyle/>
        <a:p>
          <a:endParaRPr lang="en-US"/>
        </a:p>
      </dgm:t>
    </dgm:pt>
    <dgm:pt modelId="{7BD6F2D0-26C2-4938-93B9-8C5BB6D4AA52}">
      <dgm:prSet/>
      <dgm:spPr/>
      <dgm:t>
        <a:bodyPr/>
        <a:lstStyle/>
        <a:p>
          <a:r>
            <a:rPr lang="en-US" dirty="0" smtClean="0"/>
            <a:t>Select an initial set of baseline security controls for the system based on the security categorization; tailoring and supplementing the security control baseline as needed based on organization assessment of risk and local conditions.</a:t>
          </a:r>
          <a:endParaRPr lang="en-US" dirty="0" smtClean="0"/>
        </a:p>
      </dgm:t>
    </dgm:pt>
    <dgm:pt modelId="{310D51E9-425A-4C8F-BDCE-3A288CB5979E}" type="parTrans" cxnId="{313256AF-66E0-4DDF-9E24-ACB17471DCE6}">
      <dgm:prSet/>
      <dgm:spPr/>
      <dgm:t>
        <a:bodyPr/>
        <a:lstStyle/>
        <a:p>
          <a:endParaRPr lang="en-US"/>
        </a:p>
      </dgm:t>
    </dgm:pt>
    <dgm:pt modelId="{1BAE245A-332B-4C4C-B30D-C7C054C58E08}" type="sibTrans" cxnId="{313256AF-66E0-4DDF-9E24-ACB17471DCE6}">
      <dgm:prSet/>
      <dgm:spPr/>
      <dgm:t>
        <a:bodyPr/>
        <a:lstStyle/>
        <a:p>
          <a:endParaRPr lang="en-US"/>
        </a:p>
      </dgm:t>
    </dgm:pt>
    <dgm:pt modelId="{F7DE5C9D-60C6-4B34-BC84-2E115698AAF4}">
      <dgm:prSet/>
      <dgm:spPr/>
      <dgm:t>
        <a:bodyPr/>
        <a:lstStyle/>
        <a:p>
          <a:r>
            <a:rPr lang="en-US" smtClean="0"/>
            <a:t>Step 3: Implement</a:t>
          </a:r>
          <a:endParaRPr lang="en-US" dirty="0" smtClean="0"/>
        </a:p>
      </dgm:t>
    </dgm:pt>
    <dgm:pt modelId="{88F6CE91-D3CD-48D8-ADF0-BF07DD608300}" type="parTrans" cxnId="{C46B13FE-F0A7-4906-8015-6F5CD984F4CD}">
      <dgm:prSet/>
      <dgm:spPr/>
      <dgm:t>
        <a:bodyPr/>
        <a:lstStyle/>
        <a:p>
          <a:endParaRPr lang="en-US"/>
        </a:p>
      </dgm:t>
    </dgm:pt>
    <dgm:pt modelId="{8A86F82B-3CF2-43BB-B545-BA88F9BEE9B0}" type="sibTrans" cxnId="{C46B13FE-F0A7-4906-8015-6F5CD984F4CD}">
      <dgm:prSet/>
      <dgm:spPr/>
      <dgm:t>
        <a:bodyPr/>
        <a:lstStyle/>
        <a:p>
          <a:endParaRPr lang="en-US"/>
        </a:p>
      </dgm:t>
    </dgm:pt>
    <dgm:pt modelId="{A14723C1-E6BB-44B1-8CA5-821B9ADCFAF7}">
      <dgm:prSet/>
      <dgm:spPr/>
      <dgm:t>
        <a:bodyPr/>
        <a:lstStyle/>
        <a:p>
          <a:r>
            <a:rPr lang="en-US" dirty="0" smtClean="0"/>
            <a:t>Implement the security controls and document how the controls are deployed within the system and environment of operation.</a:t>
          </a:r>
          <a:endParaRPr lang="en-US" dirty="0" smtClean="0"/>
        </a:p>
      </dgm:t>
    </dgm:pt>
    <dgm:pt modelId="{80EC4768-2B2D-4D63-A085-41005476030F}" type="parTrans" cxnId="{9B8F686E-DE73-461B-BAE1-A3353D6AA8D8}">
      <dgm:prSet/>
      <dgm:spPr/>
      <dgm:t>
        <a:bodyPr/>
        <a:lstStyle/>
        <a:p>
          <a:endParaRPr lang="en-US"/>
        </a:p>
      </dgm:t>
    </dgm:pt>
    <dgm:pt modelId="{03D9B18F-400A-4CDD-8D31-913341DAFA2E}" type="sibTrans" cxnId="{9B8F686E-DE73-461B-BAE1-A3353D6AA8D8}">
      <dgm:prSet/>
      <dgm:spPr/>
      <dgm:t>
        <a:bodyPr/>
        <a:lstStyle/>
        <a:p>
          <a:endParaRPr lang="en-US"/>
        </a:p>
      </dgm:t>
    </dgm:pt>
    <dgm:pt modelId="{34935F02-F6F1-40E9-A4FC-0D9018D56A6F}">
      <dgm:prSet/>
      <dgm:spPr/>
      <dgm:t>
        <a:bodyPr/>
        <a:lstStyle/>
        <a:p>
          <a:r>
            <a:rPr lang="en-US" dirty="0" smtClean="0"/>
            <a:t>See appropriate NIST publication in the publications section. </a:t>
          </a:r>
          <a:endParaRPr lang="en-US" dirty="0" smtClean="0"/>
        </a:p>
      </dgm:t>
    </dgm:pt>
    <dgm:pt modelId="{2C5FAB30-3F47-45B2-9BCB-49F73F57CAAE}" type="parTrans" cxnId="{0DEB7AB5-2BA3-4184-95AC-21CA65FF91FB}">
      <dgm:prSet/>
      <dgm:spPr/>
      <dgm:t>
        <a:bodyPr/>
        <a:lstStyle/>
        <a:p>
          <a:endParaRPr lang="en-US"/>
        </a:p>
      </dgm:t>
    </dgm:pt>
    <dgm:pt modelId="{429A686D-46D2-4D98-8395-E90AEECBA9AB}" type="sibTrans" cxnId="{0DEB7AB5-2BA3-4184-95AC-21CA65FF91FB}">
      <dgm:prSet/>
      <dgm:spPr/>
      <dgm:t>
        <a:bodyPr/>
        <a:lstStyle/>
        <a:p>
          <a:endParaRPr lang="en-US"/>
        </a:p>
      </dgm:t>
    </dgm:pt>
    <dgm:pt modelId="{1134044E-524F-424F-8C58-177C72C28FE9}">
      <dgm:prSet/>
      <dgm:spPr/>
      <dgm:t>
        <a:bodyPr/>
        <a:lstStyle/>
        <a:p>
          <a:r>
            <a:rPr lang="en-US" smtClean="0"/>
            <a:t>Step 4: Assess</a:t>
          </a:r>
          <a:endParaRPr lang="en-US" dirty="0" smtClean="0"/>
        </a:p>
      </dgm:t>
    </dgm:pt>
    <dgm:pt modelId="{7D889A75-1FEE-4143-952D-012EDA384E33}" type="parTrans" cxnId="{1DA5E7D1-A175-4A8F-BAA9-E90457654C95}">
      <dgm:prSet/>
      <dgm:spPr/>
      <dgm:t>
        <a:bodyPr/>
        <a:lstStyle/>
        <a:p>
          <a:endParaRPr lang="en-US"/>
        </a:p>
      </dgm:t>
    </dgm:pt>
    <dgm:pt modelId="{AA103400-9277-4E26-BA40-A93AF6F48749}" type="sibTrans" cxnId="{1DA5E7D1-A175-4A8F-BAA9-E90457654C95}">
      <dgm:prSet/>
      <dgm:spPr/>
      <dgm:t>
        <a:bodyPr/>
        <a:lstStyle/>
        <a:p>
          <a:endParaRPr lang="en-US"/>
        </a:p>
      </dgm:t>
    </dgm:pt>
    <dgm:pt modelId="{6A968A60-ECF6-4719-9A3B-69F13782A729}">
      <dgm:prSet/>
      <dgm:spPr/>
      <dgm:t>
        <a:bodyPr/>
        <a:lstStyle/>
        <a:p>
          <a:r>
            <a:rPr lang="en-US" dirty="0" smtClean="0"/>
            <a:t>Assess the security controls using appropriate procedures to determine the extent to which the controls are implemented correctly, operating as intended, and producing the desired outcome with respect to meeting the security requirements for the system.</a:t>
          </a:r>
          <a:endParaRPr lang="en-US" dirty="0" smtClean="0"/>
        </a:p>
      </dgm:t>
    </dgm:pt>
    <dgm:pt modelId="{179489ED-C08F-4DAE-B4E6-EC206E2F1E8A}" type="parTrans" cxnId="{29AE83CC-4DFC-481A-B241-F1848146DDB2}">
      <dgm:prSet/>
      <dgm:spPr/>
      <dgm:t>
        <a:bodyPr/>
        <a:lstStyle/>
        <a:p>
          <a:endParaRPr lang="en-US"/>
        </a:p>
      </dgm:t>
    </dgm:pt>
    <dgm:pt modelId="{818F72D7-B3D7-46A4-B202-4022AE1366E9}" type="sibTrans" cxnId="{29AE83CC-4DFC-481A-B241-F1848146DDB2}">
      <dgm:prSet/>
      <dgm:spPr/>
      <dgm:t>
        <a:bodyPr/>
        <a:lstStyle/>
        <a:p>
          <a:endParaRPr lang="en-US"/>
        </a:p>
      </dgm:t>
    </dgm:pt>
    <dgm:pt modelId="{E5747EB3-6AE1-40E0-BB4D-AFA5C07D565D}">
      <dgm:prSet/>
      <dgm:spPr/>
      <dgm:t>
        <a:bodyPr/>
        <a:lstStyle/>
        <a:p>
          <a:r>
            <a:rPr lang="en-US" smtClean="0"/>
            <a:t>Step 5: Authorize</a:t>
          </a:r>
          <a:endParaRPr lang="en-US" dirty="0" smtClean="0"/>
        </a:p>
      </dgm:t>
    </dgm:pt>
    <dgm:pt modelId="{67FD4962-5A3F-4249-81B6-DB340ACD3556}" type="parTrans" cxnId="{9FBC33A5-EBE5-4ECA-9BEE-2F25151A3C1D}">
      <dgm:prSet/>
      <dgm:spPr/>
      <dgm:t>
        <a:bodyPr/>
        <a:lstStyle/>
        <a:p>
          <a:endParaRPr lang="en-US"/>
        </a:p>
      </dgm:t>
    </dgm:pt>
    <dgm:pt modelId="{C4AC0D35-EA14-4516-9DBD-632656119BB4}" type="sibTrans" cxnId="{9FBC33A5-EBE5-4ECA-9BEE-2F25151A3C1D}">
      <dgm:prSet/>
      <dgm:spPr/>
      <dgm:t>
        <a:bodyPr/>
        <a:lstStyle/>
        <a:p>
          <a:endParaRPr lang="en-US"/>
        </a:p>
      </dgm:t>
    </dgm:pt>
    <dgm:pt modelId="{B0EE2A75-82F5-4B3F-9C6F-0D3BF54EA17E}">
      <dgm:prSet/>
      <dgm:spPr/>
      <dgm:t>
        <a:bodyPr/>
        <a:lstStyle/>
        <a:p>
          <a:r>
            <a:rPr lang="en-US" dirty="0" smtClean="0"/>
            <a:t>Authorize system operation based upon a determination of the risk to organizational operations and assets, individuals, other organizations and the Nation resulting from the operation of the system and the decision that this risk is acceptable.</a:t>
          </a:r>
          <a:endParaRPr lang="en-US" dirty="0" smtClean="0"/>
        </a:p>
      </dgm:t>
    </dgm:pt>
    <dgm:pt modelId="{B38F3B22-F905-4CE4-A7E5-FF7D1B8753C3}" type="parTrans" cxnId="{AC00AE10-B1F5-422C-8F73-81B8968BEA9F}">
      <dgm:prSet/>
      <dgm:spPr/>
      <dgm:t>
        <a:bodyPr/>
        <a:lstStyle/>
        <a:p>
          <a:endParaRPr lang="en-US"/>
        </a:p>
      </dgm:t>
    </dgm:pt>
    <dgm:pt modelId="{DFF618E9-AD0E-42D5-B971-019FC03CC181}" type="sibTrans" cxnId="{AC00AE10-B1F5-422C-8F73-81B8968BEA9F}">
      <dgm:prSet/>
      <dgm:spPr/>
      <dgm:t>
        <a:bodyPr/>
        <a:lstStyle/>
        <a:p>
          <a:endParaRPr lang="en-US"/>
        </a:p>
      </dgm:t>
    </dgm:pt>
    <dgm:pt modelId="{AA2D0469-EF32-4DE4-A934-AD8DF3CDA5C3}">
      <dgm:prSet/>
      <dgm:spPr/>
      <dgm:t>
        <a:bodyPr/>
        <a:lstStyle/>
        <a:p>
          <a:r>
            <a:rPr lang="en-US" smtClean="0"/>
            <a:t>Step 6: Monitor</a:t>
          </a:r>
          <a:endParaRPr lang="en-US" dirty="0" smtClean="0"/>
        </a:p>
      </dgm:t>
    </dgm:pt>
    <dgm:pt modelId="{3A55BD07-8B7A-47A3-B22E-696C52975888}" type="parTrans" cxnId="{B8FB297C-4B38-41A4-B76A-FA6113E5235D}">
      <dgm:prSet/>
      <dgm:spPr/>
      <dgm:t>
        <a:bodyPr/>
        <a:lstStyle/>
        <a:p>
          <a:endParaRPr lang="en-US"/>
        </a:p>
      </dgm:t>
    </dgm:pt>
    <dgm:pt modelId="{315337CC-0C8D-488C-9497-09FFF55819C2}" type="sibTrans" cxnId="{B8FB297C-4B38-41A4-B76A-FA6113E5235D}">
      <dgm:prSet/>
      <dgm:spPr/>
      <dgm:t>
        <a:bodyPr/>
        <a:lstStyle/>
        <a:p>
          <a:endParaRPr lang="en-US"/>
        </a:p>
      </dgm:t>
    </dgm:pt>
    <dgm:pt modelId="{3FF53A45-AC64-483B-BB85-E4F48EB0AA51}">
      <dgm:prSet/>
      <dgm:spPr/>
      <dgm:t>
        <a:bodyPr/>
        <a:lstStyle/>
        <a:p>
          <a:r>
            <a:rPr lang="en-US" dirty="0" smtClean="0"/>
            <a:t>Monitor and assess selected security controls in the system on an ongoing basis including assessing security control effectiveness, documenting changes to the system or environment of operation, conducting security impact analyses of the associated changes, and reporting the security state of the system to appropriate organizational officials .</a:t>
          </a:r>
          <a:endParaRPr lang="en-US" dirty="0"/>
        </a:p>
      </dgm:t>
    </dgm:pt>
    <dgm:pt modelId="{8B4659BE-3F91-4772-AAF1-B481AA811427}" type="parTrans" cxnId="{D1B0135F-C3A3-426B-8731-9C83C26DE5A9}">
      <dgm:prSet/>
      <dgm:spPr/>
      <dgm:t>
        <a:bodyPr/>
        <a:lstStyle/>
        <a:p>
          <a:endParaRPr lang="en-US"/>
        </a:p>
      </dgm:t>
    </dgm:pt>
    <dgm:pt modelId="{69289560-04AE-4356-86DD-3D74B7D15236}" type="sibTrans" cxnId="{D1B0135F-C3A3-426B-8731-9C83C26DE5A9}">
      <dgm:prSet/>
      <dgm:spPr/>
      <dgm:t>
        <a:bodyPr/>
        <a:lstStyle/>
        <a:p>
          <a:endParaRPr lang="en-US"/>
        </a:p>
      </dgm:t>
    </dgm:pt>
    <dgm:pt modelId="{73143B09-37BA-427C-A1ED-D25D37C5784B}" type="pres">
      <dgm:prSet presAssocID="{CBDD58BB-DE90-493A-B69D-C44A8E5FDFCD}" presName="Name0" presStyleCnt="0">
        <dgm:presLayoutVars>
          <dgm:dir/>
          <dgm:animLvl val="lvl"/>
          <dgm:resizeHandles val="exact"/>
        </dgm:presLayoutVars>
      </dgm:prSet>
      <dgm:spPr/>
    </dgm:pt>
    <dgm:pt modelId="{070FC0E8-D889-4CFF-BBF4-E67BCF598F79}" type="pres">
      <dgm:prSet presAssocID="{613536FA-5170-49FD-8D35-6617409FCA0C}" presName="composite" presStyleCnt="0"/>
      <dgm:spPr/>
    </dgm:pt>
    <dgm:pt modelId="{1B28ACEF-969B-468B-9380-513C8FDB9E6A}" type="pres">
      <dgm:prSet presAssocID="{613536FA-5170-49FD-8D35-6617409FCA0C}" presName="parTx" presStyleLbl="node1" presStyleIdx="0" presStyleCnt="6">
        <dgm:presLayoutVars>
          <dgm:chMax val="0"/>
          <dgm:chPref val="0"/>
          <dgm:bulletEnabled val="1"/>
        </dgm:presLayoutVars>
      </dgm:prSet>
      <dgm:spPr/>
    </dgm:pt>
    <dgm:pt modelId="{C7B87A81-466F-41C1-A8FC-58243BE7FC8D}" type="pres">
      <dgm:prSet presAssocID="{613536FA-5170-49FD-8D35-6617409FCA0C}" presName="desTx" presStyleLbl="revTx" presStyleIdx="0" presStyleCnt="6">
        <dgm:presLayoutVars>
          <dgm:bulletEnabled val="1"/>
        </dgm:presLayoutVars>
      </dgm:prSet>
      <dgm:spPr/>
    </dgm:pt>
    <dgm:pt modelId="{A5B52A64-3679-462B-9169-0E477CAF7CAA}" type="pres">
      <dgm:prSet presAssocID="{EBE7581D-565F-43E6-9DB5-2A215B7CD09E}" presName="space" presStyleCnt="0"/>
      <dgm:spPr/>
    </dgm:pt>
    <dgm:pt modelId="{77C50D14-F55B-4879-B83C-9221F15C93A8}" type="pres">
      <dgm:prSet presAssocID="{2EB74E31-4107-451A-9E6F-C1D7895002EC}" presName="composite" presStyleCnt="0"/>
      <dgm:spPr/>
    </dgm:pt>
    <dgm:pt modelId="{34C9084B-3CF6-4FD7-9125-FB1BE91F4305}" type="pres">
      <dgm:prSet presAssocID="{2EB74E31-4107-451A-9E6F-C1D7895002EC}" presName="parTx" presStyleLbl="node1" presStyleIdx="1" presStyleCnt="6">
        <dgm:presLayoutVars>
          <dgm:chMax val="0"/>
          <dgm:chPref val="0"/>
          <dgm:bulletEnabled val="1"/>
        </dgm:presLayoutVars>
      </dgm:prSet>
      <dgm:spPr/>
    </dgm:pt>
    <dgm:pt modelId="{EF6560AE-0025-4CC6-AE46-BEC04A07CC9C}" type="pres">
      <dgm:prSet presAssocID="{2EB74E31-4107-451A-9E6F-C1D7895002EC}" presName="desTx" presStyleLbl="revTx" presStyleIdx="1" presStyleCnt="6">
        <dgm:presLayoutVars>
          <dgm:bulletEnabled val="1"/>
        </dgm:presLayoutVars>
      </dgm:prSet>
      <dgm:spPr/>
    </dgm:pt>
    <dgm:pt modelId="{08C2F00B-7372-457F-9B3E-D64E44CF5EF1}" type="pres">
      <dgm:prSet presAssocID="{59EF7603-FE31-4D02-9582-16E44CBA43EF}" presName="space" presStyleCnt="0"/>
      <dgm:spPr/>
    </dgm:pt>
    <dgm:pt modelId="{852AD598-F9EC-4452-ACDA-E129F3CAF66F}" type="pres">
      <dgm:prSet presAssocID="{F7DE5C9D-60C6-4B34-BC84-2E115698AAF4}" presName="composite" presStyleCnt="0"/>
      <dgm:spPr/>
    </dgm:pt>
    <dgm:pt modelId="{4D5F5233-B2E3-4C29-AF4F-BF5C2FD434A5}" type="pres">
      <dgm:prSet presAssocID="{F7DE5C9D-60C6-4B34-BC84-2E115698AAF4}" presName="parTx" presStyleLbl="node1" presStyleIdx="2" presStyleCnt="6">
        <dgm:presLayoutVars>
          <dgm:chMax val="0"/>
          <dgm:chPref val="0"/>
          <dgm:bulletEnabled val="1"/>
        </dgm:presLayoutVars>
      </dgm:prSet>
      <dgm:spPr/>
    </dgm:pt>
    <dgm:pt modelId="{C10561FE-0B53-4251-935C-CF2F957ED615}" type="pres">
      <dgm:prSet presAssocID="{F7DE5C9D-60C6-4B34-BC84-2E115698AAF4}" presName="desTx" presStyleLbl="revTx" presStyleIdx="2" presStyleCnt="6">
        <dgm:presLayoutVars>
          <dgm:bulletEnabled val="1"/>
        </dgm:presLayoutVars>
      </dgm:prSet>
      <dgm:spPr/>
    </dgm:pt>
    <dgm:pt modelId="{4CD574B7-E57F-45AD-933E-E1239D708E67}" type="pres">
      <dgm:prSet presAssocID="{8A86F82B-3CF2-43BB-B545-BA88F9BEE9B0}" presName="space" presStyleCnt="0"/>
      <dgm:spPr/>
    </dgm:pt>
    <dgm:pt modelId="{CDBB83FB-4609-43A9-B904-37ED11EF9A11}" type="pres">
      <dgm:prSet presAssocID="{1134044E-524F-424F-8C58-177C72C28FE9}" presName="composite" presStyleCnt="0"/>
      <dgm:spPr/>
    </dgm:pt>
    <dgm:pt modelId="{B59F24E8-C1F2-47D8-9A67-8AA7FAF13E9F}" type="pres">
      <dgm:prSet presAssocID="{1134044E-524F-424F-8C58-177C72C28FE9}" presName="parTx" presStyleLbl="node1" presStyleIdx="3" presStyleCnt="6">
        <dgm:presLayoutVars>
          <dgm:chMax val="0"/>
          <dgm:chPref val="0"/>
          <dgm:bulletEnabled val="1"/>
        </dgm:presLayoutVars>
      </dgm:prSet>
      <dgm:spPr/>
    </dgm:pt>
    <dgm:pt modelId="{743D0129-81DB-4E03-88E6-E9EDE7CF706E}" type="pres">
      <dgm:prSet presAssocID="{1134044E-524F-424F-8C58-177C72C28FE9}" presName="desTx" presStyleLbl="revTx" presStyleIdx="3" presStyleCnt="6">
        <dgm:presLayoutVars>
          <dgm:bulletEnabled val="1"/>
        </dgm:presLayoutVars>
      </dgm:prSet>
      <dgm:spPr/>
    </dgm:pt>
    <dgm:pt modelId="{6EBF4C17-6267-4BA6-9727-1F721A0668FF}" type="pres">
      <dgm:prSet presAssocID="{AA103400-9277-4E26-BA40-A93AF6F48749}" presName="space" presStyleCnt="0"/>
      <dgm:spPr/>
    </dgm:pt>
    <dgm:pt modelId="{722A6664-E2D5-4A4A-9E6A-EDAB88892881}" type="pres">
      <dgm:prSet presAssocID="{E5747EB3-6AE1-40E0-BB4D-AFA5C07D565D}" presName="composite" presStyleCnt="0"/>
      <dgm:spPr/>
    </dgm:pt>
    <dgm:pt modelId="{CB2BB5DA-8532-4C10-8002-B5443F337FBE}" type="pres">
      <dgm:prSet presAssocID="{E5747EB3-6AE1-40E0-BB4D-AFA5C07D565D}" presName="parTx" presStyleLbl="node1" presStyleIdx="4" presStyleCnt="6">
        <dgm:presLayoutVars>
          <dgm:chMax val="0"/>
          <dgm:chPref val="0"/>
          <dgm:bulletEnabled val="1"/>
        </dgm:presLayoutVars>
      </dgm:prSet>
      <dgm:spPr/>
    </dgm:pt>
    <dgm:pt modelId="{FE3071F8-1BD7-484B-97D5-BEDD0B2EFBDE}" type="pres">
      <dgm:prSet presAssocID="{E5747EB3-6AE1-40E0-BB4D-AFA5C07D565D}" presName="desTx" presStyleLbl="revTx" presStyleIdx="4" presStyleCnt="6">
        <dgm:presLayoutVars>
          <dgm:bulletEnabled val="1"/>
        </dgm:presLayoutVars>
      </dgm:prSet>
      <dgm:spPr/>
    </dgm:pt>
    <dgm:pt modelId="{B7765F6D-DC80-4017-9F3A-6654522EA037}" type="pres">
      <dgm:prSet presAssocID="{C4AC0D35-EA14-4516-9DBD-632656119BB4}" presName="space" presStyleCnt="0"/>
      <dgm:spPr/>
    </dgm:pt>
    <dgm:pt modelId="{29CD5D5A-BCC6-4C72-AD57-523464C508AC}" type="pres">
      <dgm:prSet presAssocID="{AA2D0469-EF32-4DE4-A934-AD8DF3CDA5C3}" presName="composite" presStyleCnt="0"/>
      <dgm:spPr/>
    </dgm:pt>
    <dgm:pt modelId="{DFBD9EE9-0ED1-43F0-B7E5-90DE80763640}" type="pres">
      <dgm:prSet presAssocID="{AA2D0469-EF32-4DE4-A934-AD8DF3CDA5C3}" presName="parTx" presStyleLbl="node1" presStyleIdx="5" presStyleCnt="6">
        <dgm:presLayoutVars>
          <dgm:chMax val="0"/>
          <dgm:chPref val="0"/>
          <dgm:bulletEnabled val="1"/>
        </dgm:presLayoutVars>
      </dgm:prSet>
      <dgm:spPr/>
    </dgm:pt>
    <dgm:pt modelId="{2ACB2714-2BEC-45C5-960D-0A2A222435C8}" type="pres">
      <dgm:prSet presAssocID="{AA2D0469-EF32-4DE4-A934-AD8DF3CDA5C3}" presName="desTx" presStyleLbl="revTx" presStyleIdx="5" presStyleCnt="6">
        <dgm:presLayoutVars>
          <dgm:bulletEnabled val="1"/>
        </dgm:presLayoutVars>
      </dgm:prSet>
      <dgm:spPr/>
    </dgm:pt>
  </dgm:ptLst>
  <dgm:cxnLst>
    <dgm:cxn modelId="{C46B13FE-F0A7-4906-8015-6F5CD984F4CD}" srcId="{CBDD58BB-DE90-493A-B69D-C44A8E5FDFCD}" destId="{F7DE5C9D-60C6-4B34-BC84-2E115698AAF4}" srcOrd="2" destOrd="0" parTransId="{88F6CE91-D3CD-48D8-ADF0-BF07DD608300}" sibTransId="{8A86F82B-3CF2-43BB-B545-BA88F9BEE9B0}"/>
    <dgm:cxn modelId="{1DA5E7D1-A175-4A8F-BAA9-E90457654C95}" srcId="{CBDD58BB-DE90-493A-B69D-C44A8E5FDFCD}" destId="{1134044E-524F-424F-8C58-177C72C28FE9}" srcOrd="3" destOrd="0" parTransId="{7D889A75-1FEE-4143-952D-012EDA384E33}" sibTransId="{AA103400-9277-4E26-BA40-A93AF6F48749}"/>
    <dgm:cxn modelId="{B5F8BFEA-7C4B-47B1-BCBB-79A26D157530}" srcId="{CBDD58BB-DE90-493A-B69D-C44A8E5FDFCD}" destId="{613536FA-5170-49FD-8D35-6617409FCA0C}" srcOrd="0" destOrd="0" parTransId="{43C34905-6B8B-4DCE-9676-9E87A8F4F38B}" sibTransId="{EBE7581D-565F-43E6-9DB5-2A215B7CD09E}"/>
    <dgm:cxn modelId="{1CF0764E-935E-45AF-84FE-7A992D5A909D}" type="presOf" srcId="{A14723C1-E6BB-44B1-8CA5-821B9ADCFAF7}" destId="{C10561FE-0B53-4251-935C-CF2F957ED615}" srcOrd="0" destOrd="0" presId="urn:microsoft.com/office/officeart/2005/8/layout/chevron1"/>
    <dgm:cxn modelId="{850A3EA4-BE33-4397-A7EF-850246C41A3E}" type="presOf" srcId="{1134044E-524F-424F-8C58-177C72C28FE9}" destId="{B59F24E8-C1F2-47D8-9A67-8AA7FAF13E9F}" srcOrd="0" destOrd="0" presId="urn:microsoft.com/office/officeart/2005/8/layout/chevron1"/>
    <dgm:cxn modelId="{907A8F3E-FADA-40D0-A15A-4F98B9D2286F}" srcId="{CBDD58BB-DE90-493A-B69D-C44A8E5FDFCD}" destId="{2EB74E31-4107-451A-9E6F-C1D7895002EC}" srcOrd="1" destOrd="0" parTransId="{0FF1CC0B-452B-4361-A34A-BC0C9E0A51B0}" sibTransId="{59EF7603-FE31-4D02-9582-16E44CBA43EF}"/>
    <dgm:cxn modelId="{6D928A0A-74E9-4FEE-814F-A42F60331D1A}" type="presOf" srcId="{A5D860AE-AFF6-480A-ADCD-DE643C2B16DF}" destId="{C7B87A81-466F-41C1-A8FC-58243BE7FC8D}" srcOrd="0" destOrd="0" presId="urn:microsoft.com/office/officeart/2005/8/layout/chevron1"/>
    <dgm:cxn modelId="{0DEB7AB5-2BA3-4184-95AC-21CA65FF91FB}" srcId="{F7DE5C9D-60C6-4B34-BC84-2E115698AAF4}" destId="{34935F02-F6F1-40E9-A4FC-0D9018D56A6F}" srcOrd="1" destOrd="0" parTransId="{2C5FAB30-3F47-45B2-9BCB-49F73F57CAAE}" sibTransId="{429A686D-46D2-4D98-8395-E90AEECBA9AB}"/>
    <dgm:cxn modelId="{9FBC33A5-EBE5-4ECA-9BEE-2F25151A3C1D}" srcId="{CBDD58BB-DE90-493A-B69D-C44A8E5FDFCD}" destId="{E5747EB3-6AE1-40E0-BB4D-AFA5C07D565D}" srcOrd="4" destOrd="0" parTransId="{67FD4962-5A3F-4249-81B6-DB340ACD3556}" sibTransId="{C4AC0D35-EA14-4516-9DBD-632656119BB4}"/>
    <dgm:cxn modelId="{9B8F686E-DE73-461B-BAE1-A3353D6AA8D8}" srcId="{F7DE5C9D-60C6-4B34-BC84-2E115698AAF4}" destId="{A14723C1-E6BB-44B1-8CA5-821B9ADCFAF7}" srcOrd="0" destOrd="0" parTransId="{80EC4768-2B2D-4D63-A085-41005476030F}" sibTransId="{03D9B18F-400A-4CDD-8D31-913341DAFA2E}"/>
    <dgm:cxn modelId="{3FA0AA7B-1609-4DDB-8C49-550ED926797A}" type="presOf" srcId="{34935F02-F6F1-40E9-A4FC-0D9018D56A6F}" destId="{C10561FE-0B53-4251-935C-CF2F957ED615}" srcOrd="0" destOrd="1" presId="urn:microsoft.com/office/officeart/2005/8/layout/chevron1"/>
    <dgm:cxn modelId="{7501E0D9-710A-4D44-A019-F9DD8A36C2CE}" type="presOf" srcId="{613536FA-5170-49FD-8D35-6617409FCA0C}" destId="{1B28ACEF-969B-468B-9380-513C8FDB9E6A}" srcOrd="0" destOrd="0" presId="urn:microsoft.com/office/officeart/2005/8/layout/chevron1"/>
    <dgm:cxn modelId="{8E4DA246-DFB9-4D62-BCF4-86D29DAC93FC}" type="presOf" srcId="{6A968A60-ECF6-4719-9A3B-69F13782A729}" destId="{743D0129-81DB-4E03-88E6-E9EDE7CF706E}" srcOrd="0" destOrd="0" presId="urn:microsoft.com/office/officeart/2005/8/layout/chevron1"/>
    <dgm:cxn modelId="{FC38A620-7BC1-41F0-B957-B048EBF56515}" type="presOf" srcId="{E5747EB3-6AE1-40E0-BB4D-AFA5C07D565D}" destId="{CB2BB5DA-8532-4C10-8002-B5443F337FBE}" srcOrd="0" destOrd="0" presId="urn:microsoft.com/office/officeart/2005/8/layout/chevron1"/>
    <dgm:cxn modelId="{AC00AE10-B1F5-422C-8F73-81B8968BEA9F}" srcId="{E5747EB3-6AE1-40E0-BB4D-AFA5C07D565D}" destId="{B0EE2A75-82F5-4B3F-9C6F-0D3BF54EA17E}" srcOrd="0" destOrd="0" parTransId="{B38F3B22-F905-4CE4-A7E5-FF7D1B8753C3}" sibTransId="{DFF618E9-AD0E-42D5-B971-019FC03CC181}"/>
    <dgm:cxn modelId="{05DD2B1B-4179-4201-9631-DF43276391B1}" srcId="{613536FA-5170-49FD-8D35-6617409FCA0C}" destId="{A5D860AE-AFF6-480A-ADCD-DE643C2B16DF}" srcOrd="0" destOrd="0" parTransId="{4450B9A8-DE83-4297-A2ED-A05AA0197A8E}" sibTransId="{F4358554-5744-4E2A-AA3B-3D083FAF71F4}"/>
    <dgm:cxn modelId="{313256AF-66E0-4DDF-9E24-ACB17471DCE6}" srcId="{2EB74E31-4107-451A-9E6F-C1D7895002EC}" destId="{7BD6F2D0-26C2-4938-93B9-8C5BB6D4AA52}" srcOrd="0" destOrd="0" parTransId="{310D51E9-425A-4C8F-BDCE-3A288CB5979E}" sibTransId="{1BAE245A-332B-4C4C-B30D-C7C054C58E08}"/>
    <dgm:cxn modelId="{13E546DE-B170-4108-952E-97B15DF3DC6D}" type="presOf" srcId="{3FF53A45-AC64-483B-BB85-E4F48EB0AA51}" destId="{2ACB2714-2BEC-45C5-960D-0A2A222435C8}" srcOrd="0" destOrd="0" presId="urn:microsoft.com/office/officeart/2005/8/layout/chevron1"/>
    <dgm:cxn modelId="{6F7833E0-BAFD-4D31-B397-45F252FDB803}" type="presOf" srcId="{CBDD58BB-DE90-493A-B69D-C44A8E5FDFCD}" destId="{73143B09-37BA-427C-A1ED-D25D37C5784B}" srcOrd="0" destOrd="0" presId="urn:microsoft.com/office/officeart/2005/8/layout/chevron1"/>
    <dgm:cxn modelId="{B8FB297C-4B38-41A4-B76A-FA6113E5235D}" srcId="{CBDD58BB-DE90-493A-B69D-C44A8E5FDFCD}" destId="{AA2D0469-EF32-4DE4-A934-AD8DF3CDA5C3}" srcOrd="5" destOrd="0" parTransId="{3A55BD07-8B7A-47A3-B22E-696C52975888}" sibTransId="{315337CC-0C8D-488C-9497-09FFF55819C2}"/>
    <dgm:cxn modelId="{FC42035B-AB01-4A15-B46A-ABF93BAC6B83}" type="presOf" srcId="{B0EE2A75-82F5-4B3F-9C6F-0D3BF54EA17E}" destId="{FE3071F8-1BD7-484B-97D5-BEDD0B2EFBDE}" srcOrd="0" destOrd="0" presId="urn:microsoft.com/office/officeart/2005/8/layout/chevron1"/>
    <dgm:cxn modelId="{F1188147-9736-4927-B111-A1A9612C8AC1}" type="presOf" srcId="{AA2D0469-EF32-4DE4-A934-AD8DF3CDA5C3}" destId="{DFBD9EE9-0ED1-43F0-B7E5-90DE80763640}" srcOrd="0" destOrd="0" presId="urn:microsoft.com/office/officeart/2005/8/layout/chevron1"/>
    <dgm:cxn modelId="{830A7CCD-12E0-4334-8AB2-452665E4240A}" type="presOf" srcId="{7BD6F2D0-26C2-4938-93B9-8C5BB6D4AA52}" destId="{EF6560AE-0025-4CC6-AE46-BEC04A07CC9C}" srcOrd="0" destOrd="0" presId="urn:microsoft.com/office/officeart/2005/8/layout/chevron1"/>
    <dgm:cxn modelId="{29AE83CC-4DFC-481A-B241-F1848146DDB2}" srcId="{1134044E-524F-424F-8C58-177C72C28FE9}" destId="{6A968A60-ECF6-4719-9A3B-69F13782A729}" srcOrd="0" destOrd="0" parTransId="{179489ED-C08F-4DAE-B4E6-EC206E2F1E8A}" sibTransId="{818F72D7-B3D7-46A4-B202-4022AE1366E9}"/>
    <dgm:cxn modelId="{274739D7-A135-4B63-AEEC-A8043E39EE7B}" type="presOf" srcId="{2EB74E31-4107-451A-9E6F-C1D7895002EC}" destId="{34C9084B-3CF6-4FD7-9125-FB1BE91F4305}" srcOrd="0" destOrd="0" presId="urn:microsoft.com/office/officeart/2005/8/layout/chevron1"/>
    <dgm:cxn modelId="{0682B39A-269F-4A0C-9A8E-C2C8BCE8D47D}" type="presOf" srcId="{F7DE5C9D-60C6-4B34-BC84-2E115698AAF4}" destId="{4D5F5233-B2E3-4C29-AF4F-BF5C2FD434A5}" srcOrd="0" destOrd="0" presId="urn:microsoft.com/office/officeart/2005/8/layout/chevron1"/>
    <dgm:cxn modelId="{D1B0135F-C3A3-426B-8731-9C83C26DE5A9}" srcId="{AA2D0469-EF32-4DE4-A934-AD8DF3CDA5C3}" destId="{3FF53A45-AC64-483B-BB85-E4F48EB0AA51}" srcOrd="0" destOrd="0" parTransId="{8B4659BE-3F91-4772-AAF1-B481AA811427}" sibTransId="{69289560-04AE-4356-86DD-3D74B7D15236}"/>
    <dgm:cxn modelId="{E8CAC907-715D-4952-88DC-D92893332E31}" type="presParOf" srcId="{73143B09-37BA-427C-A1ED-D25D37C5784B}" destId="{070FC0E8-D889-4CFF-BBF4-E67BCF598F79}" srcOrd="0" destOrd="0" presId="urn:microsoft.com/office/officeart/2005/8/layout/chevron1"/>
    <dgm:cxn modelId="{702E700F-24B4-4645-9A8E-F96AE63C78A4}" type="presParOf" srcId="{070FC0E8-D889-4CFF-BBF4-E67BCF598F79}" destId="{1B28ACEF-969B-468B-9380-513C8FDB9E6A}" srcOrd="0" destOrd="0" presId="urn:microsoft.com/office/officeart/2005/8/layout/chevron1"/>
    <dgm:cxn modelId="{DAE344F8-B249-4676-AE4D-F7B115920AF7}" type="presParOf" srcId="{070FC0E8-D889-4CFF-BBF4-E67BCF598F79}" destId="{C7B87A81-466F-41C1-A8FC-58243BE7FC8D}" srcOrd="1" destOrd="0" presId="urn:microsoft.com/office/officeart/2005/8/layout/chevron1"/>
    <dgm:cxn modelId="{E09A68E6-D1ED-44CF-8EF6-E1C54A701605}" type="presParOf" srcId="{73143B09-37BA-427C-A1ED-D25D37C5784B}" destId="{A5B52A64-3679-462B-9169-0E477CAF7CAA}" srcOrd="1" destOrd="0" presId="urn:microsoft.com/office/officeart/2005/8/layout/chevron1"/>
    <dgm:cxn modelId="{9451CF85-332C-4DBA-81B1-DD31DFE87F82}" type="presParOf" srcId="{73143B09-37BA-427C-A1ED-D25D37C5784B}" destId="{77C50D14-F55B-4879-B83C-9221F15C93A8}" srcOrd="2" destOrd="0" presId="urn:microsoft.com/office/officeart/2005/8/layout/chevron1"/>
    <dgm:cxn modelId="{536DC6ED-D13E-4103-AE7B-DBB23A25290E}" type="presParOf" srcId="{77C50D14-F55B-4879-B83C-9221F15C93A8}" destId="{34C9084B-3CF6-4FD7-9125-FB1BE91F4305}" srcOrd="0" destOrd="0" presId="urn:microsoft.com/office/officeart/2005/8/layout/chevron1"/>
    <dgm:cxn modelId="{CC783F5F-DA8F-445D-9718-D9054D32FEF7}" type="presParOf" srcId="{77C50D14-F55B-4879-B83C-9221F15C93A8}" destId="{EF6560AE-0025-4CC6-AE46-BEC04A07CC9C}" srcOrd="1" destOrd="0" presId="urn:microsoft.com/office/officeart/2005/8/layout/chevron1"/>
    <dgm:cxn modelId="{B0479568-8378-4325-AF36-6915CB02187C}" type="presParOf" srcId="{73143B09-37BA-427C-A1ED-D25D37C5784B}" destId="{08C2F00B-7372-457F-9B3E-D64E44CF5EF1}" srcOrd="3" destOrd="0" presId="urn:microsoft.com/office/officeart/2005/8/layout/chevron1"/>
    <dgm:cxn modelId="{F2BE51BA-A2CE-4D3C-BAE0-C8D75F06D1E4}" type="presParOf" srcId="{73143B09-37BA-427C-A1ED-D25D37C5784B}" destId="{852AD598-F9EC-4452-ACDA-E129F3CAF66F}" srcOrd="4" destOrd="0" presId="urn:microsoft.com/office/officeart/2005/8/layout/chevron1"/>
    <dgm:cxn modelId="{3B973A6A-B1D0-4D2C-81A2-FEA534F5163F}" type="presParOf" srcId="{852AD598-F9EC-4452-ACDA-E129F3CAF66F}" destId="{4D5F5233-B2E3-4C29-AF4F-BF5C2FD434A5}" srcOrd="0" destOrd="0" presId="urn:microsoft.com/office/officeart/2005/8/layout/chevron1"/>
    <dgm:cxn modelId="{AA320A44-044E-489C-B66C-85099519D841}" type="presParOf" srcId="{852AD598-F9EC-4452-ACDA-E129F3CAF66F}" destId="{C10561FE-0B53-4251-935C-CF2F957ED615}" srcOrd="1" destOrd="0" presId="urn:microsoft.com/office/officeart/2005/8/layout/chevron1"/>
    <dgm:cxn modelId="{EC286E97-A92F-4B8D-9E3A-6FC9382DE236}" type="presParOf" srcId="{73143B09-37BA-427C-A1ED-D25D37C5784B}" destId="{4CD574B7-E57F-45AD-933E-E1239D708E67}" srcOrd="5" destOrd="0" presId="urn:microsoft.com/office/officeart/2005/8/layout/chevron1"/>
    <dgm:cxn modelId="{2CF12321-6907-4A1F-B55F-EEBDAED2150F}" type="presParOf" srcId="{73143B09-37BA-427C-A1ED-D25D37C5784B}" destId="{CDBB83FB-4609-43A9-B904-37ED11EF9A11}" srcOrd="6" destOrd="0" presId="urn:microsoft.com/office/officeart/2005/8/layout/chevron1"/>
    <dgm:cxn modelId="{4002039E-A80D-4F6F-9144-43A197C23C9F}" type="presParOf" srcId="{CDBB83FB-4609-43A9-B904-37ED11EF9A11}" destId="{B59F24E8-C1F2-47D8-9A67-8AA7FAF13E9F}" srcOrd="0" destOrd="0" presId="urn:microsoft.com/office/officeart/2005/8/layout/chevron1"/>
    <dgm:cxn modelId="{F99D41A3-B7BB-4C3D-8DA3-9F9CCDB89DDF}" type="presParOf" srcId="{CDBB83FB-4609-43A9-B904-37ED11EF9A11}" destId="{743D0129-81DB-4E03-88E6-E9EDE7CF706E}" srcOrd="1" destOrd="0" presId="urn:microsoft.com/office/officeart/2005/8/layout/chevron1"/>
    <dgm:cxn modelId="{2822FF2D-BF10-4954-842D-AC8FA5118A52}" type="presParOf" srcId="{73143B09-37BA-427C-A1ED-D25D37C5784B}" destId="{6EBF4C17-6267-4BA6-9727-1F721A0668FF}" srcOrd="7" destOrd="0" presId="urn:microsoft.com/office/officeart/2005/8/layout/chevron1"/>
    <dgm:cxn modelId="{8ED48A64-823D-4DC2-A4B8-35825215961C}" type="presParOf" srcId="{73143B09-37BA-427C-A1ED-D25D37C5784B}" destId="{722A6664-E2D5-4A4A-9E6A-EDAB88892881}" srcOrd="8" destOrd="0" presId="urn:microsoft.com/office/officeart/2005/8/layout/chevron1"/>
    <dgm:cxn modelId="{EACB968E-5842-4B6F-8622-6314AA5C6DA4}" type="presParOf" srcId="{722A6664-E2D5-4A4A-9E6A-EDAB88892881}" destId="{CB2BB5DA-8532-4C10-8002-B5443F337FBE}" srcOrd="0" destOrd="0" presId="urn:microsoft.com/office/officeart/2005/8/layout/chevron1"/>
    <dgm:cxn modelId="{2CDFCF57-6DA5-41BF-A447-B8EDB0D9AAEA}" type="presParOf" srcId="{722A6664-E2D5-4A4A-9E6A-EDAB88892881}" destId="{FE3071F8-1BD7-484B-97D5-BEDD0B2EFBDE}" srcOrd="1" destOrd="0" presId="urn:microsoft.com/office/officeart/2005/8/layout/chevron1"/>
    <dgm:cxn modelId="{8672E651-B80D-4A2D-BCE3-39376FA85E9C}" type="presParOf" srcId="{73143B09-37BA-427C-A1ED-D25D37C5784B}" destId="{B7765F6D-DC80-4017-9F3A-6654522EA037}" srcOrd="9" destOrd="0" presId="urn:microsoft.com/office/officeart/2005/8/layout/chevron1"/>
    <dgm:cxn modelId="{FD7A4AB4-B24A-46C0-A5BC-20345B890E48}" type="presParOf" srcId="{73143B09-37BA-427C-A1ED-D25D37C5784B}" destId="{29CD5D5A-BCC6-4C72-AD57-523464C508AC}" srcOrd="10" destOrd="0" presId="urn:microsoft.com/office/officeart/2005/8/layout/chevron1"/>
    <dgm:cxn modelId="{B95B4A51-5B0C-4F47-B67A-A9731674A24F}" type="presParOf" srcId="{29CD5D5A-BCC6-4C72-AD57-523464C508AC}" destId="{DFBD9EE9-0ED1-43F0-B7E5-90DE80763640}" srcOrd="0" destOrd="0" presId="urn:microsoft.com/office/officeart/2005/8/layout/chevron1"/>
    <dgm:cxn modelId="{FB92AA1A-8BAA-46E8-A7A9-A09F1540F994}" type="presParOf" srcId="{29CD5D5A-BCC6-4C72-AD57-523464C508AC}" destId="{2ACB2714-2BEC-45C5-960D-0A2A222435C8}"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F5B85C-319F-44A0-A93E-C87A91A77A3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9E04C03-FB9B-45C1-B4D9-9FC8D78997CD}">
      <dgm:prSet phldrT="[Text]"/>
      <dgm:spPr/>
      <dgm:t>
        <a:bodyPr/>
        <a:lstStyle/>
        <a:p>
          <a:r>
            <a:rPr lang="en-US" dirty="0" smtClean="0"/>
            <a:t>Actor:</a:t>
          </a:r>
          <a:endParaRPr lang="en-US" dirty="0"/>
        </a:p>
      </dgm:t>
    </dgm:pt>
    <dgm:pt modelId="{5026545C-483C-4314-BC59-63FC5621A597}" type="parTrans" cxnId="{8ABC3E16-F8EF-4A6D-ACC3-B4020CC6BC31}">
      <dgm:prSet/>
      <dgm:spPr/>
      <dgm:t>
        <a:bodyPr/>
        <a:lstStyle/>
        <a:p>
          <a:endParaRPr lang="en-US"/>
        </a:p>
      </dgm:t>
    </dgm:pt>
    <dgm:pt modelId="{739D688E-11B9-4952-ACBA-7B333D244AE6}" type="sibTrans" cxnId="{8ABC3E16-F8EF-4A6D-ACC3-B4020CC6BC31}">
      <dgm:prSet/>
      <dgm:spPr/>
      <dgm:t>
        <a:bodyPr/>
        <a:lstStyle/>
        <a:p>
          <a:endParaRPr lang="en-US"/>
        </a:p>
      </dgm:t>
    </dgm:pt>
    <dgm:pt modelId="{117BA7B1-27D6-4024-916C-FE51A859DE7F}">
      <dgm:prSet/>
      <dgm:spPr/>
      <dgm:t>
        <a:bodyPr/>
        <a:lstStyle/>
        <a:p>
          <a:r>
            <a:rPr lang="en-US" dirty="0" smtClean="0"/>
            <a:t>Asset:</a:t>
          </a:r>
          <a:endParaRPr lang="en-US" dirty="0" smtClean="0"/>
        </a:p>
      </dgm:t>
    </dgm:pt>
    <dgm:pt modelId="{5513DF94-ADDD-4114-9D20-1F67E2332A01}" type="parTrans" cxnId="{EA9642C5-92DA-4986-BF4F-7CE18D44B344}">
      <dgm:prSet/>
      <dgm:spPr/>
      <dgm:t>
        <a:bodyPr/>
        <a:lstStyle/>
        <a:p>
          <a:endParaRPr lang="en-US"/>
        </a:p>
      </dgm:t>
    </dgm:pt>
    <dgm:pt modelId="{AE1BBDAC-F4EB-466D-996D-61232CC24F9B}" type="sibTrans" cxnId="{EA9642C5-92DA-4986-BF4F-7CE18D44B344}">
      <dgm:prSet/>
      <dgm:spPr/>
      <dgm:t>
        <a:bodyPr/>
        <a:lstStyle/>
        <a:p>
          <a:endParaRPr lang="en-US"/>
        </a:p>
      </dgm:t>
    </dgm:pt>
    <dgm:pt modelId="{C5FDDC9D-FA69-4B54-9E99-D3A416870385}">
      <dgm:prSet/>
      <dgm:spPr/>
      <dgm:t>
        <a:bodyPr/>
        <a:lstStyle/>
        <a:p>
          <a:r>
            <a:rPr lang="en-US" dirty="0" smtClean="0"/>
            <a:t>Motive:</a:t>
          </a:r>
          <a:endParaRPr lang="en-US" dirty="0" smtClean="0"/>
        </a:p>
      </dgm:t>
    </dgm:pt>
    <dgm:pt modelId="{01A3805C-DC79-45C9-A0D5-82735B88B10E}" type="parTrans" cxnId="{9AC5EC52-9429-4FEE-85D7-3745203203A6}">
      <dgm:prSet/>
      <dgm:spPr/>
      <dgm:t>
        <a:bodyPr/>
        <a:lstStyle/>
        <a:p>
          <a:endParaRPr lang="en-US"/>
        </a:p>
      </dgm:t>
    </dgm:pt>
    <dgm:pt modelId="{DBDDE91C-B0A9-4E0A-8D72-6700B184C193}" type="sibTrans" cxnId="{9AC5EC52-9429-4FEE-85D7-3745203203A6}">
      <dgm:prSet/>
      <dgm:spPr/>
      <dgm:t>
        <a:bodyPr/>
        <a:lstStyle/>
        <a:p>
          <a:endParaRPr lang="en-US"/>
        </a:p>
      </dgm:t>
    </dgm:pt>
    <dgm:pt modelId="{97AE698A-C5C5-4FCE-85D4-D93F067EF2FF}">
      <dgm:prSet phldrT="[Text]"/>
      <dgm:spPr/>
      <dgm:t>
        <a:bodyPr/>
        <a:lstStyle/>
        <a:p>
          <a:r>
            <a:rPr lang="en-US" smtClean="0"/>
            <a:t>Remote hacker</a:t>
          </a:r>
          <a:endParaRPr lang="en-US"/>
        </a:p>
      </dgm:t>
    </dgm:pt>
    <dgm:pt modelId="{01B903AE-6A09-4891-B529-6F9242B794EE}" type="parTrans" cxnId="{C1A7602A-DE46-4774-8991-DB76C109C284}">
      <dgm:prSet/>
      <dgm:spPr/>
      <dgm:t>
        <a:bodyPr/>
        <a:lstStyle/>
        <a:p>
          <a:endParaRPr lang="en-US"/>
        </a:p>
      </dgm:t>
    </dgm:pt>
    <dgm:pt modelId="{0211215C-1822-4D4D-B93F-A7516535C003}" type="sibTrans" cxnId="{C1A7602A-DE46-4774-8991-DB76C109C284}">
      <dgm:prSet/>
      <dgm:spPr/>
      <dgm:t>
        <a:bodyPr/>
        <a:lstStyle/>
        <a:p>
          <a:endParaRPr lang="en-US"/>
        </a:p>
      </dgm:t>
    </dgm:pt>
    <dgm:pt modelId="{EDE5D216-C95F-4D5E-A4F6-5CC31F7B54E4}">
      <dgm:prSet/>
      <dgm:spPr/>
      <dgm:t>
        <a:bodyPr/>
        <a:lstStyle/>
        <a:p>
          <a:r>
            <a:rPr lang="en-US" smtClean="0"/>
            <a:t>User credentials database</a:t>
          </a:r>
          <a:endParaRPr lang="en-US" dirty="0" smtClean="0"/>
        </a:p>
      </dgm:t>
    </dgm:pt>
    <dgm:pt modelId="{23C7292B-D779-44F4-B47D-CB590DA64851}" type="parTrans" cxnId="{84049030-80AA-415F-9828-C0FB892E0A46}">
      <dgm:prSet/>
      <dgm:spPr/>
      <dgm:t>
        <a:bodyPr/>
        <a:lstStyle/>
        <a:p>
          <a:endParaRPr lang="en-US"/>
        </a:p>
      </dgm:t>
    </dgm:pt>
    <dgm:pt modelId="{4113A6EA-8F8C-45B2-88C1-29FE04928E7F}" type="sibTrans" cxnId="{84049030-80AA-415F-9828-C0FB892E0A46}">
      <dgm:prSet/>
      <dgm:spPr/>
      <dgm:t>
        <a:bodyPr/>
        <a:lstStyle/>
        <a:p>
          <a:endParaRPr lang="en-US"/>
        </a:p>
      </dgm:t>
    </dgm:pt>
    <dgm:pt modelId="{DD13F607-8CD6-400A-9C9E-4283680A8B1A}">
      <dgm:prSet/>
      <dgm:spPr/>
      <dgm:t>
        <a:bodyPr/>
        <a:lstStyle/>
        <a:p>
          <a:r>
            <a:rPr lang="en-US" dirty="0" smtClean="0"/>
            <a:t>Try credentials on banking web sites</a:t>
          </a:r>
          <a:endParaRPr lang="en-US" dirty="0" smtClean="0"/>
        </a:p>
      </dgm:t>
    </dgm:pt>
    <dgm:pt modelId="{6C4305CE-994E-4773-BB45-80826C4B1522}" type="parTrans" cxnId="{01064B78-AD66-4D3C-B149-31DD9EAA6268}">
      <dgm:prSet/>
      <dgm:spPr/>
      <dgm:t>
        <a:bodyPr/>
        <a:lstStyle/>
        <a:p>
          <a:endParaRPr lang="en-US"/>
        </a:p>
      </dgm:t>
    </dgm:pt>
    <dgm:pt modelId="{1DC94D96-277B-410B-8877-8D3215D92FD0}" type="sibTrans" cxnId="{01064B78-AD66-4D3C-B149-31DD9EAA6268}">
      <dgm:prSet/>
      <dgm:spPr/>
      <dgm:t>
        <a:bodyPr/>
        <a:lstStyle/>
        <a:p>
          <a:endParaRPr lang="en-US"/>
        </a:p>
      </dgm:t>
    </dgm:pt>
    <dgm:pt modelId="{44688C20-CF2A-4FA0-AB76-DE494E1CF79F}" type="pres">
      <dgm:prSet presAssocID="{FDF5B85C-319F-44A0-A93E-C87A91A77A32}" presName="Name0" presStyleCnt="0">
        <dgm:presLayoutVars>
          <dgm:dir/>
          <dgm:animLvl val="lvl"/>
          <dgm:resizeHandles val="exact"/>
        </dgm:presLayoutVars>
      </dgm:prSet>
      <dgm:spPr/>
    </dgm:pt>
    <dgm:pt modelId="{4B112B86-48D6-4962-9D50-538C4C866BB8}" type="pres">
      <dgm:prSet presAssocID="{B9E04C03-FB9B-45C1-B4D9-9FC8D78997CD}" presName="composite" presStyleCnt="0"/>
      <dgm:spPr/>
    </dgm:pt>
    <dgm:pt modelId="{A77E0569-4B23-426B-94D0-A46DE0FF7939}" type="pres">
      <dgm:prSet presAssocID="{B9E04C03-FB9B-45C1-B4D9-9FC8D78997CD}" presName="parTx" presStyleLbl="alignNode1" presStyleIdx="0" presStyleCnt="3">
        <dgm:presLayoutVars>
          <dgm:chMax val="0"/>
          <dgm:chPref val="0"/>
          <dgm:bulletEnabled val="1"/>
        </dgm:presLayoutVars>
      </dgm:prSet>
      <dgm:spPr/>
      <dgm:t>
        <a:bodyPr/>
        <a:lstStyle/>
        <a:p>
          <a:endParaRPr lang="en-US"/>
        </a:p>
      </dgm:t>
    </dgm:pt>
    <dgm:pt modelId="{430B4A3A-D6D4-4DC0-820C-0674C3443567}" type="pres">
      <dgm:prSet presAssocID="{B9E04C03-FB9B-45C1-B4D9-9FC8D78997CD}" presName="desTx" presStyleLbl="alignAccFollowNode1" presStyleIdx="0" presStyleCnt="3">
        <dgm:presLayoutVars>
          <dgm:bulletEnabled val="1"/>
        </dgm:presLayoutVars>
      </dgm:prSet>
      <dgm:spPr/>
    </dgm:pt>
    <dgm:pt modelId="{0C68E151-F9E3-4B95-9D33-02E5AC603B8D}" type="pres">
      <dgm:prSet presAssocID="{739D688E-11B9-4952-ACBA-7B333D244AE6}" presName="space" presStyleCnt="0"/>
      <dgm:spPr/>
    </dgm:pt>
    <dgm:pt modelId="{81D071D3-BC60-4F9E-A7F5-D74B3AE6C701}" type="pres">
      <dgm:prSet presAssocID="{117BA7B1-27D6-4024-916C-FE51A859DE7F}" presName="composite" presStyleCnt="0"/>
      <dgm:spPr/>
    </dgm:pt>
    <dgm:pt modelId="{B68767CC-B643-440B-AA67-F8A9CD793221}" type="pres">
      <dgm:prSet presAssocID="{117BA7B1-27D6-4024-916C-FE51A859DE7F}" presName="parTx" presStyleLbl="alignNode1" presStyleIdx="1" presStyleCnt="3">
        <dgm:presLayoutVars>
          <dgm:chMax val="0"/>
          <dgm:chPref val="0"/>
          <dgm:bulletEnabled val="1"/>
        </dgm:presLayoutVars>
      </dgm:prSet>
      <dgm:spPr/>
    </dgm:pt>
    <dgm:pt modelId="{B32A451F-2B76-491C-834B-2FAC351E9330}" type="pres">
      <dgm:prSet presAssocID="{117BA7B1-27D6-4024-916C-FE51A859DE7F}" presName="desTx" presStyleLbl="alignAccFollowNode1" presStyleIdx="1" presStyleCnt="3">
        <dgm:presLayoutVars>
          <dgm:bulletEnabled val="1"/>
        </dgm:presLayoutVars>
      </dgm:prSet>
      <dgm:spPr/>
    </dgm:pt>
    <dgm:pt modelId="{B6DB229B-4364-4DE8-99ED-5624AF4230DF}" type="pres">
      <dgm:prSet presAssocID="{AE1BBDAC-F4EB-466D-996D-61232CC24F9B}" presName="space" presStyleCnt="0"/>
      <dgm:spPr/>
    </dgm:pt>
    <dgm:pt modelId="{0E1D0D3E-37D3-4872-A955-1475A4D5AFB8}" type="pres">
      <dgm:prSet presAssocID="{C5FDDC9D-FA69-4B54-9E99-D3A416870385}" presName="composite" presStyleCnt="0"/>
      <dgm:spPr/>
    </dgm:pt>
    <dgm:pt modelId="{474411EA-1495-4A55-B7F9-3CCB7F7425C2}" type="pres">
      <dgm:prSet presAssocID="{C5FDDC9D-FA69-4B54-9E99-D3A416870385}" presName="parTx" presStyleLbl="alignNode1" presStyleIdx="2" presStyleCnt="3">
        <dgm:presLayoutVars>
          <dgm:chMax val="0"/>
          <dgm:chPref val="0"/>
          <dgm:bulletEnabled val="1"/>
        </dgm:presLayoutVars>
      </dgm:prSet>
      <dgm:spPr/>
    </dgm:pt>
    <dgm:pt modelId="{08158622-2017-47D3-911A-1E121632DF0E}" type="pres">
      <dgm:prSet presAssocID="{C5FDDC9D-FA69-4B54-9E99-D3A416870385}" presName="desTx" presStyleLbl="alignAccFollowNode1" presStyleIdx="2" presStyleCnt="3">
        <dgm:presLayoutVars>
          <dgm:bulletEnabled val="1"/>
        </dgm:presLayoutVars>
      </dgm:prSet>
      <dgm:spPr/>
      <dgm:t>
        <a:bodyPr/>
        <a:lstStyle/>
        <a:p>
          <a:endParaRPr lang="en-US"/>
        </a:p>
      </dgm:t>
    </dgm:pt>
  </dgm:ptLst>
  <dgm:cxnLst>
    <dgm:cxn modelId="{8ABC3E16-F8EF-4A6D-ACC3-B4020CC6BC31}" srcId="{FDF5B85C-319F-44A0-A93E-C87A91A77A32}" destId="{B9E04C03-FB9B-45C1-B4D9-9FC8D78997CD}" srcOrd="0" destOrd="0" parTransId="{5026545C-483C-4314-BC59-63FC5621A597}" sibTransId="{739D688E-11B9-4952-ACBA-7B333D244AE6}"/>
    <dgm:cxn modelId="{84049030-80AA-415F-9828-C0FB892E0A46}" srcId="{117BA7B1-27D6-4024-916C-FE51A859DE7F}" destId="{EDE5D216-C95F-4D5E-A4F6-5CC31F7B54E4}" srcOrd="0" destOrd="0" parTransId="{23C7292B-D779-44F4-B47D-CB590DA64851}" sibTransId="{4113A6EA-8F8C-45B2-88C1-29FE04928E7F}"/>
    <dgm:cxn modelId="{01064B78-AD66-4D3C-B149-31DD9EAA6268}" srcId="{C5FDDC9D-FA69-4B54-9E99-D3A416870385}" destId="{DD13F607-8CD6-400A-9C9E-4283680A8B1A}" srcOrd="0" destOrd="0" parTransId="{6C4305CE-994E-4773-BB45-80826C4B1522}" sibTransId="{1DC94D96-277B-410B-8877-8D3215D92FD0}"/>
    <dgm:cxn modelId="{1275A746-88D5-42FB-8D8C-52CFBE40EF33}" type="presOf" srcId="{97AE698A-C5C5-4FCE-85D4-D93F067EF2FF}" destId="{430B4A3A-D6D4-4DC0-820C-0674C3443567}" srcOrd="0" destOrd="0" presId="urn:microsoft.com/office/officeart/2005/8/layout/hList1"/>
    <dgm:cxn modelId="{3FB64BD3-CB33-40F8-B782-784C456E6D2C}" type="presOf" srcId="{117BA7B1-27D6-4024-916C-FE51A859DE7F}" destId="{B68767CC-B643-440B-AA67-F8A9CD793221}" srcOrd="0" destOrd="0" presId="urn:microsoft.com/office/officeart/2005/8/layout/hList1"/>
    <dgm:cxn modelId="{086B7B53-BD6C-4A67-8C20-A10CD304DDFD}" type="presOf" srcId="{FDF5B85C-319F-44A0-A93E-C87A91A77A32}" destId="{44688C20-CF2A-4FA0-AB76-DE494E1CF79F}" srcOrd="0" destOrd="0" presId="urn:microsoft.com/office/officeart/2005/8/layout/hList1"/>
    <dgm:cxn modelId="{C1A7602A-DE46-4774-8991-DB76C109C284}" srcId="{B9E04C03-FB9B-45C1-B4D9-9FC8D78997CD}" destId="{97AE698A-C5C5-4FCE-85D4-D93F067EF2FF}" srcOrd="0" destOrd="0" parTransId="{01B903AE-6A09-4891-B529-6F9242B794EE}" sibTransId="{0211215C-1822-4D4D-B93F-A7516535C003}"/>
    <dgm:cxn modelId="{C74C89CD-A63D-45D0-9587-6081C4F16B3B}" type="presOf" srcId="{DD13F607-8CD6-400A-9C9E-4283680A8B1A}" destId="{08158622-2017-47D3-911A-1E121632DF0E}" srcOrd="0" destOrd="0" presId="urn:microsoft.com/office/officeart/2005/8/layout/hList1"/>
    <dgm:cxn modelId="{252F848C-93B1-42D0-93A0-F42E1468504E}" type="presOf" srcId="{EDE5D216-C95F-4D5E-A4F6-5CC31F7B54E4}" destId="{B32A451F-2B76-491C-834B-2FAC351E9330}" srcOrd="0" destOrd="0" presId="urn:microsoft.com/office/officeart/2005/8/layout/hList1"/>
    <dgm:cxn modelId="{697FB324-AB2E-4459-9B65-824780BA542E}" type="presOf" srcId="{B9E04C03-FB9B-45C1-B4D9-9FC8D78997CD}" destId="{A77E0569-4B23-426B-94D0-A46DE0FF7939}" srcOrd="0" destOrd="0" presId="urn:microsoft.com/office/officeart/2005/8/layout/hList1"/>
    <dgm:cxn modelId="{DD4F526A-A151-4498-AF5C-A2344D2BD13F}" type="presOf" srcId="{C5FDDC9D-FA69-4B54-9E99-D3A416870385}" destId="{474411EA-1495-4A55-B7F9-3CCB7F7425C2}" srcOrd="0" destOrd="0" presId="urn:microsoft.com/office/officeart/2005/8/layout/hList1"/>
    <dgm:cxn modelId="{9AC5EC52-9429-4FEE-85D7-3745203203A6}" srcId="{FDF5B85C-319F-44A0-A93E-C87A91A77A32}" destId="{C5FDDC9D-FA69-4B54-9E99-D3A416870385}" srcOrd="2" destOrd="0" parTransId="{01A3805C-DC79-45C9-A0D5-82735B88B10E}" sibTransId="{DBDDE91C-B0A9-4E0A-8D72-6700B184C193}"/>
    <dgm:cxn modelId="{EA9642C5-92DA-4986-BF4F-7CE18D44B344}" srcId="{FDF5B85C-319F-44A0-A93E-C87A91A77A32}" destId="{117BA7B1-27D6-4024-916C-FE51A859DE7F}" srcOrd="1" destOrd="0" parTransId="{5513DF94-ADDD-4114-9D20-1F67E2332A01}" sibTransId="{AE1BBDAC-F4EB-466D-996D-61232CC24F9B}"/>
    <dgm:cxn modelId="{5A8494C3-CCEF-4DFF-9AF2-C60D3F7F1016}" type="presParOf" srcId="{44688C20-CF2A-4FA0-AB76-DE494E1CF79F}" destId="{4B112B86-48D6-4962-9D50-538C4C866BB8}" srcOrd="0" destOrd="0" presId="urn:microsoft.com/office/officeart/2005/8/layout/hList1"/>
    <dgm:cxn modelId="{9C71F8F6-64ED-45D4-AC12-D88874A3D86B}" type="presParOf" srcId="{4B112B86-48D6-4962-9D50-538C4C866BB8}" destId="{A77E0569-4B23-426B-94D0-A46DE0FF7939}" srcOrd="0" destOrd="0" presId="urn:microsoft.com/office/officeart/2005/8/layout/hList1"/>
    <dgm:cxn modelId="{1D4A867D-8530-4F2C-88C0-E11B71904A3F}" type="presParOf" srcId="{4B112B86-48D6-4962-9D50-538C4C866BB8}" destId="{430B4A3A-D6D4-4DC0-820C-0674C3443567}" srcOrd="1" destOrd="0" presId="urn:microsoft.com/office/officeart/2005/8/layout/hList1"/>
    <dgm:cxn modelId="{2BB43269-4D07-4742-82C0-3213443493E3}" type="presParOf" srcId="{44688C20-CF2A-4FA0-AB76-DE494E1CF79F}" destId="{0C68E151-F9E3-4B95-9D33-02E5AC603B8D}" srcOrd="1" destOrd="0" presId="urn:microsoft.com/office/officeart/2005/8/layout/hList1"/>
    <dgm:cxn modelId="{C6C21F04-CA14-4C6C-9742-FB8CFCE660E3}" type="presParOf" srcId="{44688C20-CF2A-4FA0-AB76-DE494E1CF79F}" destId="{81D071D3-BC60-4F9E-A7F5-D74B3AE6C701}" srcOrd="2" destOrd="0" presId="urn:microsoft.com/office/officeart/2005/8/layout/hList1"/>
    <dgm:cxn modelId="{3E0569E0-59AE-4BB8-BEBE-16627D7E7029}" type="presParOf" srcId="{81D071D3-BC60-4F9E-A7F5-D74B3AE6C701}" destId="{B68767CC-B643-440B-AA67-F8A9CD793221}" srcOrd="0" destOrd="0" presId="urn:microsoft.com/office/officeart/2005/8/layout/hList1"/>
    <dgm:cxn modelId="{49A20A29-A5F7-46CF-83FD-65CF745D36FF}" type="presParOf" srcId="{81D071D3-BC60-4F9E-A7F5-D74B3AE6C701}" destId="{B32A451F-2B76-491C-834B-2FAC351E9330}" srcOrd="1" destOrd="0" presId="urn:microsoft.com/office/officeart/2005/8/layout/hList1"/>
    <dgm:cxn modelId="{B3A1E3AF-3401-4443-B3B6-23092E6B5533}" type="presParOf" srcId="{44688C20-CF2A-4FA0-AB76-DE494E1CF79F}" destId="{B6DB229B-4364-4DE8-99ED-5624AF4230DF}" srcOrd="3" destOrd="0" presId="urn:microsoft.com/office/officeart/2005/8/layout/hList1"/>
    <dgm:cxn modelId="{1A443C95-E002-4E28-A27E-C8687700560C}" type="presParOf" srcId="{44688C20-CF2A-4FA0-AB76-DE494E1CF79F}" destId="{0E1D0D3E-37D3-4872-A955-1475A4D5AFB8}" srcOrd="4" destOrd="0" presId="urn:microsoft.com/office/officeart/2005/8/layout/hList1"/>
    <dgm:cxn modelId="{62FAF381-2F47-4059-ABBC-7362630E21EB}" type="presParOf" srcId="{0E1D0D3E-37D3-4872-A955-1475A4D5AFB8}" destId="{474411EA-1495-4A55-B7F9-3CCB7F7425C2}" srcOrd="0" destOrd="0" presId="urn:microsoft.com/office/officeart/2005/8/layout/hList1"/>
    <dgm:cxn modelId="{392AE117-DAD7-4B1A-91C0-E50F72B0DD13}" type="presParOf" srcId="{0E1D0D3E-37D3-4872-A955-1475A4D5AFB8}" destId="{08158622-2017-47D3-911A-1E121632DF0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97D8F9-5991-41F6-A755-07ABF20DE4E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4669CB8C-F450-4374-B3DA-D958225547EA}">
      <dgm:prSet phldrT="[Text]"/>
      <dgm:spPr/>
      <dgm:t>
        <a:bodyPr/>
        <a:lstStyle/>
        <a:p>
          <a:r>
            <a:rPr lang="en-US" b="1" dirty="0" smtClean="0"/>
            <a:t>ISO 27001</a:t>
          </a:r>
          <a:endParaRPr lang="en-US" b="1" dirty="0"/>
        </a:p>
      </dgm:t>
    </dgm:pt>
    <dgm:pt modelId="{769E42EC-6E77-423F-BD22-41BEFCC04809}" type="parTrans" cxnId="{A2B16C4A-E59B-48FF-8694-213BE72BEB87}">
      <dgm:prSet/>
      <dgm:spPr/>
      <dgm:t>
        <a:bodyPr/>
        <a:lstStyle/>
        <a:p>
          <a:endParaRPr lang="en-US"/>
        </a:p>
      </dgm:t>
    </dgm:pt>
    <dgm:pt modelId="{10313645-6033-40FA-A092-42AEA80837FB}" type="sibTrans" cxnId="{A2B16C4A-E59B-48FF-8694-213BE72BEB87}">
      <dgm:prSet/>
      <dgm:spPr/>
      <dgm:t>
        <a:bodyPr/>
        <a:lstStyle/>
        <a:p>
          <a:endParaRPr lang="en-US"/>
        </a:p>
      </dgm:t>
    </dgm:pt>
    <dgm:pt modelId="{53FAE435-1EFB-4469-99BC-145EE9B0B0AA}">
      <dgm:prSet phldrT="[Text]"/>
      <dgm:spPr/>
      <dgm:t>
        <a:bodyPr/>
        <a:lstStyle/>
        <a:p>
          <a:r>
            <a:rPr lang="en-US" dirty="0" smtClean="0"/>
            <a:t>Specifies the requirements for an information security management system (ISMS)</a:t>
          </a:r>
          <a:endParaRPr lang="en-US" dirty="0"/>
        </a:p>
      </dgm:t>
    </dgm:pt>
    <dgm:pt modelId="{87C7D520-DC06-4E1C-9646-6E02D8EC41E9}" type="parTrans" cxnId="{145393BD-CE56-4B0B-AFF8-7890E0886A57}">
      <dgm:prSet/>
      <dgm:spPr/>
      <dgm:t>
        <a:bodyPr/>
        <a:lstStyle/>
        <a:p>
          <a:endParaRPr lang="en-US"/>
        </a:p>
      </dgm:t>
    </dgm:pt>
    <dgm:pt modelId="{D9948480-04B4-47FF-85BF-5E63D7C78302}" type="sibTrans" cxnId="{145393BD-CE56-4B0B-AFF8-7890E0886A57}">
      <dgm:prSet/>
      <dgm:spPr/>
      <dgm:t>
        <a:bodyPr/>
        <a:lstStyle/>
        <a:p>
          <a:endParaRPr lang="en-US"/>
        </a:p>
      </dgm:t>
    </dgm:pt>
    <dgm:pt modelId="{017F2894-521D-40A7-8EC6-97BCE1FAFA9B}">
      <dgm:prSet phldrT="[Text]"/>
      <dgm:spPr/>
      <dgm:t>
        <a:bodyPr/>
        <a:lstStyle/>
        <a:p>
          <a:r>
            <a:rPr lang="en-US" b="1" dirty="0" smtClean="0">
              <a:solidFill>
                <a:schemeClr val="tx1"/>
              </a:solidFill>
            </a:rPr>
            <a:t>ISO 27002</a:t>
          </a:r>
          <a:endParaRPr lang="en-US" b="1" dirty="0">
            <a:solidFill>
              <a:schemeClr val="tx1"/>
            </a:solidFill>
          </a:endParaRPr>
        </a:p>
      </dgm:t>
    </dgm:pt>
    <dgm:pt modelId="{A1EDC4FD-1D7C-44CC-BB4A-FC5C3D3BF277}" type="parTrans" cxnId="{56BA591D-1449-45FD-A1E2-E7FF32647AA0}">
      <dgm:prSet/>
      <dgm:spPr/>
      <dgm:t>
        <a:bodyPr/>
        <a:lstStyle/>
        <a:p>
          <a:endParaRPr lang="en-US"/>
        </a:p>
      </dgm:t>
    </dgm:pt>
    <dgm:pt modelId="{9D5931F3-E212-485C-B26A-3B7887A10822}" type="sibTrans" cxnId="{56BA591D-1449-45FD-A1E2-E7FF32647AA0}">
      <dgm:prSet/>
      <dgm:spPr/>
      <dgm:t>
        <a:bodyPr/>
        <a:lstStyle/>
        <a:p>
          <a:endParaRPr lang="en-US"/>
        </a:p>
      </dgm:t>
    </dgm:pt>
    <dgm:pt modelId="{68797B65-64A2-48AC-95D1-3020C399AA22}">
      <dgm:prSet phldrT="[Text]"/>
      <dgm:spPr/>
      <dgm:t>
        <a:bodyPr/>
        <a:lstStyle/>
        <a:p>
          <a:r>
            <a:rPr lang="en-US" dirty="0" smtClean="0"/>
            <a:t>Specifies a set of controls to meet the requirements specified in ISO 27001</a:t>
          </a:r>
          <a:endParaRPr lang="en-US" dirty="0"/>
        </a:p>
      </dgm:t>
    </dgm:pt>
    <dgm:pt modelId="{C68DCC93-4B0C-4A93-AD97-29D0E2528B8D}" type="parTrans" cxnId="{C9BAE2A9-8A4C-4F5D-99B1-E8B5BF930F9D}">
      <dgm:prSet/>
      <dgm:spPr/>
      <dgm:t>
        <a:bodyPr/>
        <a:lstStyle/>
        <a:p>
          <a:endParaRPr lang="en-US"/>
        </a:p>
      </dgm:t>
    </dgm:pt>
    <dgm:pt modelId="{824D3F9B-BFB7-4604-9827-7E3D9B9E15F9}" type="sibTrans" cxnId="{C9BAE2A9-8A4C-4F5D-99B1-E8B5BF930F9D}">
      <dgm:prSet/>
      <dgm:spPr/>
      <dgm:t>
        <a:bodyPr/>
        <a:lstStyle/>
        <a:p>
          <a:endParaRPr lang="en-US"/>
        </a:p>
      </dgm:t>
    </dgm:pt>
    <dgm:pt modelId="{B6021A0A-FB9E-4072-8F23-A71C144B7384}">
      <dgm:prSet phldrT="[Text]"/>
      <dgm:spPr/>
      <dgm:t>
        <a:bodyPr/>
        <a:lstStyle/>
        <a:p>
          <a:r>
            <a:rPr lang="en-US" b="1" dirty="0" smtClean="0"/>
            <a:t>ISO 27002-27006</a:t>
          </a:r>
          <a:endParaRPr lang="en-US" b="1" dirty="0"/>
        </a:p>
      </dgm:t>
    </dgm:pt>
    <dgm:pt modelId="{60865B18-B7F3-49B7-B2BA-BBF7E86D7B62}" type="parTrans" cxnId="{FBDEB148-11C7-4261-AF7E-16A29B64A3BF}">
      <dgm:prSet/>
      <dgm:spPr/>
      <dgm:t>
        <a:bodyPr/>
        <a:lstStyle/>
        <a:p>
          <a:endParaRPr lang="en-US"/>
        </a:p>
      </dgm:t>
    </dgm:pt>
    <dgm:pt modelId="{F5B89804-CC30-4829-B94E-F58A598DC795}" type="sibTrans" cxnId="{FBDEB148-11C7-4261-AF7E-16A29B64A3BF}">
      <dgm:prSet/>
      <dgm:spPr/>
      <dgm:t>
        <a:bodyPr/>
        <a:lstStyle/>
        <a:p>
          <a:endParaRPr lang="en-US"/>
        </a:p>
      </dgm:t>
    </dgm:pt>
    <dgm:pt modelId="{2652AB08-0688-41E2-B867-633D55AA206C}">
      <dgm:prSet phldrT="[Text]"/>
      <dgm:spPr/>
      <dgm:t>
        <a:bodyPr/>
        <a:lstStyle/>
        <a:p>
          <a:r>
            <a:rPr lang="en-US" dirty="0" smtClean="0"/>
            <a:t>ISO 27003: Guidance for the implementation of an ISMS</a:t>
          </a:r>
          <a:endParaRPr lang="en-US" dirty="0"/>
        </a:p>
      </dgm:t>
    </dgm:pt>
    <dgm:pt modelId="{7F927398-D5AA-482D-81EF-728BEB07D721}" type="parTrans" cxnId="{5537C72D-488C-44FE-9B24-D56BC2BA961D}">
      <dgm:prSet/>
      <dgm:spPr/>
      <dgm:t>
        <a:bodyPr/>
        <a:lstStyle/>
        <a:p>
          <a:endParaRPr lang="en-US"/>
        </a:p>
      </dgm:t>
    </dgm:pt>
    <dgm:pt modelId="{EB7CF093-1CE1-43FB-903A-F759C17EDD6C}" type="sibTrans" cxnId="{5537C72D-488C-44FE-9B24-D56BC2BA961D}">
      <dgm:prSet/>
      <dgm:spPr/>
      <dgm:t>
        <a:bodyPr/>
        <a:lstStyle/>
        <a:p>
          <a:endParaRPr lang="en-US"/>
        </a:p>
      </dgm:t>
    </dgm:pt>
    <dgm:pt modelId="{FE0CE70E-F157-4AFC-96CE-0036C9ACA680}">
      <dgm:prSet/>
      <dgm:spPr/>
      <dgm:t>
        <a:bodyPr/>
        <a:lstStyle/>
        <a:p>
          <a:r>
            <a:rPr lang="en-US" dirty="0" smtClean="0"/>
            <a:t>States that ISO adopts a process approach for implementing information security</a:t>
          </a:r>
          <a:endParaRPr lang="en-US" dirty="0" smtClean="0"/>
        </a:p>
      </dgm:t>
    </dgm:pt>
    <dgm:pt modelId="{A87F7763-02A7-4ACC-979F-0AD1DD34C0BD}" type="parTrans" cxnId="{CADE319E-1E51-45B0-9FB5-C2BE4CF72B25}">
      <dgm:prSet/>
      <dgm:spPr/>
      <dgm:t>
        <a:bodyPr/>
        <a:lstStyle/>
        <a:p>
          <a:endParaRPr lang="en-US"/>
        </a:p>
      </dgm:t>
    </dgm:pt>
    <dgm:pt modelId="{8886E861-4104-441C-93B5-282E52B3C76B}" type="sibTrans" cxnId="{CADE319E-1E51-45B0-9FB5-C2BE4CF72B25}">
      <dgm:prSet/>
      <dgm:spPr/>
      <dgm:t>
        <a:bodyPr/>
        <a:lstStyle/>
        <a:p>
          <a:endParaRPr lang="en-US"/>
        </a:p>
      </dgm:t>
    </dgm:pt>
    <dgm:pt modelId="{7C4E1A3E-9D1D-4D3D-A86B-9929D1E731C8}">
      <dgm:prSet/>
      <dgm:spPr/>
      <dgm:t>
        <a:bodyPr/>
        <a:lstStyle/>
        <a:p>
          <a:r>
            <a:rPr lang="en-US" dirty="0" smtClean="0"/>
            <a:t>All processes follow Deming’s Plan-Do-Check-Act (PDCA) model</a:t>
          </a:r>
          <a:endParaRPr lang="en-US" dirty="0" smtClean="0"/>
        </a:p>
      </dgm:t>
    </dgm:pt>
    <dgm:pt modelId="{51FE7BBF-66CE-4028-9B87-78EDFFB18E49}" type="parTrans" cxnId="{1C38CFA2-FC7B-4437-99FC-420B961E57DD}">
      <dgm:prSet/>
      <dgm:spPr/>
      <dgm:t>
        <a:bodyPr/>
        <a:lstStyle/>
        <a:p>
          <a:endParaRPr lang="en-US"/>
        </a:p>
      </dgm:t>
    </dgm:pt>
    <dgm:pt modelId="{41817DFA-8312-4073-90C6-3B32F2BAF90B}" type="sibTrans" cxnId="{1C38CFA2-FC7B-4437-99FC-420B961E57DD}">
      <dgm:prSet/>
      <dgm:spPr/>
      <dgm:t>
        <a:bodyPr/>
        <a:lstStyle/>
        <a:p>
          <a:endParaRPr lang="en-US"/>
        </a:p>
      </dgm:t>
    </dgm:pt>
    <dgm:pt modelId="{FD69540F-1510-4266-A2FB-0BF47C38FC91}">
      <dgm:prSet/>
      <dgm:spPr/>
      <dgm:t>
        <a:bodyPr/>
        <a:lstStyle/>
        <a:p>
          <a:r>
            <a:rPr lang="en-US" dirty="0" smtClean="0"/>
            <a:t>Planning phase</a:t>
          </a:r>
          <a:endParaRPr lang="en-US" dirty="0" smtClean="0"/>
        </a:p>
      </dgm:t>
    </dgm:pt>
    <dgm:pt modelId="{CCD16ECE-720D-411D-BF1E-64BA1F040B05}" type="parTrans" cxnId="{C95FFDD6-2488-4255-B0BF-0A0B61B92D2B}">
      <dgm:prSet/>
      <dgm:spPr/>
      <dgm:t>
        <a:bodyPr/>
        <a:lstStyle/>
        <a:p>
          <a:endParaRPr lang="en-US"/>
        </a:p>
      </dgm:t>
    </dgm:pt>
    <dgm:pt modelId="{6C0CD147-C0FD-450D-94A6-ECEFB49802CE}" type="sibTrans" cxnId="{C95FFDD6-2488-4255-B0BF-0A0B61B92D2B}">
      <dgm:prSet/>
      <dgm:spPr/>
      <dgm:t>
        <a:bodyPr/>
        <a:lstStyle/>
        <a:p>
          <a:endParaRPr lang="en-US"/>
        </a:p>
      </dgm:t>
    </dgm:pt>
    <dgm:pt modelId="{58387B48-C5AD-4FE3-A83B-DA28700853BD}">
      <dgm:prSet/>
      <dgm:spPr/>
      <dgm:t>
        <a:bodyPr/>
        <a:lstStyle/>
        <a:p>
          <a:r>
            <a:rPr lang="en-US" dirty="0" smtClean="0"/>
            <a:t>Organizations establish policies and procedures to manage information risks</a:t>
          </a:r>
          <a:endParaRPr lang="en-US" dirty="0" smtClean="0"/>
        </a:p>
      </dgm:t>
    </dgm:pt>
    <dgm:pt modelId="{FADE49A8-D7E5-4107-BEB0-B30162DA85EE}" type="parTrans" cxnId="{4DDA4CDA-81CD-4917-865F-DC7B96A51080}">
      <dgm:prSet/>
      <dgm:spPr/>
      <dgm:t>
        <a:bodyPr/>
        <a:lstStyle/>
        <a:p>
          <a:endParaRPr lang="en-US"/>
        </a:p>
      </dgm:t>
    </dgm:pt>
    <dgm:pt modelId="{7D4CC9DE-B344-4BB2-9EE9-3CEC5C5F7F7C}" type="sibTrans" cxnId="{4DDA4CDA-81CD-4917-865F-DC7B96A51080}">
      <dgm:prSet/>
      <dgm:spPr/>
      <dgm:t>
        <a:bodyPr/>
        <a:lstStyle/>
        <a:p>
          <a:endParaRPr lang="en-US"/>
        </a:p>
      </dgm:t>
    </dgm:pt>
    <dgm:pt modelId="{C18676E7-427F-4601-AAC8-579255A86EC9}">
      <dgm:prSet/>
      <dgm:spPr/>
      <dgm:t>
        <a:bodyPr/>
        <a:lstStyle/>
        <a:p>
          <a:r>
            <a:rPr lang="en-US" dirty="0" smtClean="0"/>
            <a:t>Do phase</a:t>
          </a:r>
          <a:endParaRPr lang="en-US" dirty="0" smtClean="0"/>
        </a:p>
      </dgm:t>
    </dgm:pt>
    <dgm:pt modelId="{D480E2E8-3233-4E97-9762-4E3369211640}" type="parTrans" cxnId="{0C2B7661-8F27-4812-AC00-E760691B0288}">
      <dgm:prSet/>
      <dgm:spPr/>
      <dgm:t>
        <a:bodyPr/>
        <a:lstStyle/>
        <a:p>
          <a:endParaRPr lang="en-US"/>
        </a:p>
      </dgm:t>
    </dgm:pt>
    <dgm:pt modelId="{7076641D-83B4-47C4-956A-63E43BF8AB0E}" type="sibTrans" cxnId="{0C2B7661-8F27-4812-AC00-E760691B0288}">
      <dgm:prSet/>
      <dgm:spPr/>
      <dgm:t>
        <a:bodyPr/>
        <a:lstStyle/>
        <a:p>
          <a:endParaRPr lang="en-US"/>
        </a:p>
      </dgm:t>
    </dgm:pt>
    <dgm:pt modelId="{FFE5B0EE-22C2-4B7D-9B72-BB65EE949C10}">
      <dgm:prSet/>
      <dgm:spPr/>
      <dgm:t>
        <a:bodyPr/>
        <a:lstStyle/>
        <a:p>
          <a:r>
            <a:rPr lang="en-US" dirty="0" smtClean="0"/>
            <a:t>These procedures are operated</a:t>
          </a:r>
          <a:endParaRPr lang="en-US" dirty="0" smtClean="0"/>
        </a:p>
      </dgm:t>
    </dgm:pt>
    <dgm:pt modelId="{AD32B945-2B99-4312-91C7-8912CA121E07}" type="parTrans" cxnId="{892FCAFE-128F-435C-8E9E-044E07A95FA8}">
      <dgm:prSet/>
      <dgm:spPr/>
      <dgm:t>
        <a:bodyPr/>
        <a:lstStyle/>
        <a:p>
          <a:endParaRPr lang="en-US"/>
        </a:p>
      </dgm:t>
    </dgm:pt>
    <dgm:pt modelId="{CFA5DB0C-A717-4570-8A59-9685F165875B}" type="sibTrans" cxnId="{892FCAFE-128F-435C-8E9E-044E07A95FA8}">
      <dgm:prSet/>
      <dgm:spPr/>
      <dgm:t>
        <a:bodyPr/>
        <a:lstStyle/>
        <a:p>
          <a:endParaRPr lang="en-US"/>
        </a:p>
      </dgm:t>
    </dgm:pt>
    <dgm:pt modelId="{ADCDA645-F484-4DDD-B0C1-9F855B29AEE8}">
      <dgm:prSet/>
      <dgm:spPr/>
      <dgm:t>
        <a:bodyPr/>
        <a:lstStyle/>
        <a:p>
          <a:r>
            <a:rPr lang="en-US" dirty="0" smtClean="0"/>
            <a:t>Checking phase</a:t>
          </a:r>
          <a:endParaRPr lang="en-US" dirty="0" smtClean="0"/>
        </a:p>
      </dgm:t>
    </dgm:pt>
    <dgm:pt modelId="{3B23402D-1CA0-4E30-867A-420BAECB63C1}" type="parTrans" cxnId="{6AD35F66-4D89-49C6-83DC-C83E969C115B}">
      <dgm:prSet/>
      <dgm:spPr/>
      <dgm:t>
        <a:bodyPr/>
        <a:lstStyle/>
        <a:p>
          <a:endParaRPr lang="en-US"/>
        </a:p>
      </dgm:t>
    </dgm:pt>
    <dgm:pt modelId="{F77919ED-C2A3-4034-9922-588440E4D02E}" type="sibTrans" cxnId="{6AD35F66-4D89-49C6-83DC-C83E969C115B}">
      <dgm:prSet/>
      <dgm:spPr/>
      <dgm:t>
        <a:bodyPr/>
        <a:lstStyle/>
        <a:p>
          <a:endParaRPr lang="en-US"/>
        </a:p>
      </dgm:t>
    </dgm:pt>
    <dgm:pt modelId="{19755554-A5B0-4121-8609-327FE9919559}">
      <dgm:prSet/>
      <dgm:spPr/>
      <dgm:t>
        <a:bodyPr/>
        <a:lstStyle/>
        <a:p>
          <a:r>
            <a:rPr lang="en-US" dirty="0" smtClean="0"/>
            <a:t>Performance is measured against plan specifications and presented to management for review</a:t>
          </a:r>
          <a:endParaRPr lang="en-US" dirty="0" smtClean="0"/>
        </a:p>
      </dgm:t>
    </dgm:pt>
    <dgm:pt modelId="{9D381EFB-B997-41AE-ADA3-DABFCA42E906}" type="parTrans" cxnId="{8262D588-F826-43BD-AF2A-3548D79BC50B}">
      <dgm:prSet/>
      <dgm:spPr/>
      <dgm:t>
        <a:bodyPr/>
        <a:lstStyle/>
        <a:p>
          <a:endParaRPr lang="en-US"/>
        </a:p>
      </dgm:t>
    </dgm:pt>
    <dgm:pt modelId="{E29723DB-6E08-49F2-8C6B-F074A11B9E32}" type="sibTrans" cxnId="{8262D588-F826-43BD-AF2A-3548D79BC50B}">
      <dgm:prSet/>
      <dgm:spPr/>
      <dgm:t>
        <a:bodyPr/>
        <a:lstStyle/>
        <a:p>
          <a:endParaRPr lang="en-US"/>
        </a:p>
      </dgm:t>
    </dgm:pt>
    <dgm:pt modelId="{FDBCEBDD-5A9B-4307-AE5E-62806111AEDF}">
      <dgm:prSet/>
      <dgm:spPr/>
      <dgm:t>
        <a:bodyPr/>
        <a:lstStyle/>
        <a:p>
          <a:r>
            <a:rPr lang="en-US" dirty="0" smtClean="0"/>
            <a:t>Act phase</a:t>
          </a:r>
          <a:endParaRPr lang="en-US" dirty="0" smtClean="0"/>
        </a:p>
      </dgm:t>
    </dgm:pt>
    <dgm:pt modelId="{30AE62E2-7DE5-4B95-9BC0-C73363E67330}" type="parTrans" cxnId="{ACDA77F3-83BD-414C-B64F-00576793271D}">
      <dgm:prSet/>
      <dgm:spPr/>
      <dgm:t>
        <a:bodyPr/>
        <a:lstStyle/>
        <a:p>
          <a:endParaRPr lang="en-US"/>
        </a:p>
      </dgm:t>
    </dgm:pt>
    <dgm:pt modelId="{B24C23E3-5870-4403-A581-1312F80F14BE}" type="sibTrans" cxnId="{ACDA77F3-83BD-414C-B64F-00576793271D}">
      <dgm:prSet/>
      <dgm:spPr/>
      <dgm:t>
        <a:bodyPr/>
        <a:lstStyle/>
        <a:p>
          <a:endParaRPr lang="en-US"/>
        </a:p>
      </dgm:t>
    </dgm:pt>
    <dgm:pt modelId="{FD9E444C-0990-488E-9181-D04C38E6ADE6}">
      <dgm:prSet/>
      <dgm:spPr/>
      <dgm:t>
        <a:bodyPr/>
        <a:lstStyle/>
        <a:p>
          <a:r>
            <a:rPr lang="en-US" dirty="0" smtClean="0"/>
            <a:t>Review results are used to improve policies and procedures in the next iteration of the plan phase</a:t>
          </a:r>
          <a:endParaRPr lang="en-US" dirty="0"/>
        </a:p>
      </dgm:t>
    </dgm:pt>
    <dgm:pt modelId="{85F85A26-A01B-4F65-947E-99FDEDD3316D}" type="parTrans" cxnId="{D1DF6FAF-888C-4257-BF87-22C61196AA3E}">
      <dgm:prSet/>
      <dgm:spPr/>
      <dgm:t>
        <a:bodyPr/>
        <a:lstStyle/>
        <a:p>
          <a:endParaRPr lang="en-US"/>
        </a:p>
      </dgm:t>
    </dgm:pt>
    <dgm:pt modelId="{E30C8584-F5A6-4E31-BD39-9BCB2027369F}" type="sibTrans" cxnId="{D1DF6FAF-888C-4257-BF87-22C61196AA3E}">
      <dgm:prSet/>
      <dgm:spPr/>
      <dgm:t>
        <a:bodyPr/>
        <a:lstStyle/>
        <a:p>
          <a:endParaRPr lang="en-US"/>
        </a:p>
      </dgm:t>
    </dgm:pt>
    <dgm:pt modelId="{37BB1604-BC60-4DC7-86D0-E955CAAE4C86}">
      <dgm:prSet/>
      <dgm:spPr/>
      <dgm:t>
        <a:bodyPr/>
        <a:lstStyle/>
        <a:p>
          <a:r>
            <a:rPr lang="en-US" dirty="0" smtClean="0"/>
            <a:t>Documents a set of security techniques</a:t>
          </a:r>
          <a:endParaRPr lang="en-US" dirty="0" smtClean="0"/>
        </a:p>
      </dgm:t>
    </dgm:pt>
    <dgm:pt modelId="{C8F5088C-C519-45A7-BD26-1BE4B276F7C1}" type="parTrans" cxnId="{B4FEC3E2-0620-40B3-A04B-270506704905}">
      <dgm:prSet/>
      <dgm:spPr/>
      <dgm:t>
        <a:bodyPr/>
        <a:lstStyle/>
        <a:p>
          <a:endParaRPr lang="en-US"/>
        </a:p>
      </dgm:t>
    </dgm:pt>
    <dgm:pt modelId="{ADC77EB1-5648-4EFD-A84F-EE093B03FEAF}" type="sibTrans" cxnId="{B4FEC3E2-0620-40B3-A04B-270506704905}">
      <dgm:prSet/>
      <dgm:spPr/>
      <dgm:t>
        <a:bodyPr/>
        <a:lstStyle/>
        <a:p>
          <a:endParaRPr lang="en-US"/>
        </a:p>
      </dgm:t>
    </dgm:pt>
    <dgm:pt modelId="{8AFB3DEB-DB98-45BA-9F6A-BC849CFF2965}">
      <dgm:prSet/>
      <dgm:spPr/>
      <dgm:t>
        <a:bodyPr/>
        <a:lstStyle/>
        <a:p>
          <a:r>
            <a:rPr lang="en-US" dirty="0" smtClean="0"/>
            <a:t>Map to the controls we have discussed throughout the class</a:t>
          </a:r>
          <a:endParaRPr lang="en-US" dirty="0" smtClean="0"/>
        </a:p>
      </dgm:t>
    </dgm:pt>
    <dgm:pt modelId="{78756D15-152B-4A35-83FC-6398C6D83AE3}" type="parTrans" cxnId="{787E276E-4673-4413-994B-0C793481C383}">
      <dgm:prSet/>
      <dgm:spPr/>
      <dgm:t>
        <a:bodyPr/>
        <a:lstStyle/>
        <a:p>
          <a:endParaRPr lang="en-US"/>
        </a:p>
      </dgm:t>
    </dgm:pt>
    <dgm:pt modelId="{98870073-32DE-4451-9156-4953F71EBEC1}" type="sibTrans" cxnId="{787E276E-4673-4413-994B-0C793481C383}">
      <dgm:prSet/>
      <dgm:spPr/>
      <dgm:t>
        <a:bodyPr/>
        <a:lstStyle/>
        <a:p>
          <a:endParaRPr lang="en-US"/>
        </a:p>
      </dgm:t>
    </dgm:pt>
    <dgm:pt modelId="{5A362EC3-92B8-448C-BF41-F93837E186A4}">
      <dgm:prSet/>
      <dgm:spPr/>
      <dgm:t>
        <a:bodyPr/>
        <a:lstStyle/>
        <a:p>
          <a:r>
            <a:rPr lang="en-US" dirty="0" smtClean="0"/>
            <a:t>Controls are divided into the following sections</a:t>
          </a:r>
          <a:endParaRPr lang="en-US" dirty="0" smtClean="0"/>
        </a:p>
      </dgm:t>
    </dgm:pt>
    <dgm:pt modelId="{D9C296A9-95A0-473A-86BC-1B4EAB286FB9}" type="parTrans" cxnId="{1293D029-AF40-478A-8EA9-1DAE392F94CF}">
      <dgm:prSet/>
      <dgm:spPr/>
      <dgm:t>
        <a:bodyPr/>
        <a:lstStyle/>
        <a:p>
          <a:endParaRPr lang="en-US"/>
        </a:p>
      </dgm:t>
    </dgm:pt>
    <dgm:pt modelId="{39475B28-636A-420B-8B76-94939FB1545B}" type="sibTrans" cxnId="{1293D029-AF40-478A-8EA9-1DAE392F94CF}">
      <dgm:prSet/>
      <dgm:spPr/>
      <dgm:t>
        <a:bodyPr/>
        <a:lstStyle/>
        <a:p>
          <a:endParaRPr lang="en-US"/>
        </a:p>
      </dgm:t>
    </dgm:pt>
    <dgm:pt modelId="{EEF1D3EF-4C7A-4676-8AA3-03A4BBE2BDC5}">
      <dgm:prSet/>
      <dgm:spPr/>
      <dgm:t>
        <a:bodyPr/>
        <a:lstStyle/>
        <a:p>
          <a:r>
            <a:rPr lang="en-US" dirty="0" smtClean="0"/>
            <a:t>Asset management</a:t>
          </a:r>
          <a:endParaRPr lang="en-US" dirty="0" smtClean="0"/>
        </a:p>
      </dgm:t>
    </dgm:pt>
    <dgm:pt modelId="{FDF9B0EE-06E7-44CB-B965-98A95E13D74F}" type="parTrans" cxnId="{71BABA7A-C6D4-4908-8431-06CCFCBE3100}">
      <dgm:prSet/>
      <dgm:spPr/>
      <dgm:t>
        <a:bodyPr/>
        <a:lstStyle/>
        <a:p>
          <a:endParaRPr lang="en-US"/>
        </a:p>
      </dgm:t>
    </dgm:pt>
    <dgm:pt modelId="{EE4D10A9-525C-4DCD-8964-19A2C2C4D33B}" type="sibTrans" cxnId="{71BABA7A-C6D4-4908-8431-06CCFCBE3100}">
      <dgm:prSet/>
      <dgm:spPr/>
      <dgm:t>
        <a:bodyPr/>
        <a:lstStyle/>
        <a:p>
          <a:endParaRPr lang="en-US"/>
        </a:p>
      </dgm:t>
    </dgm:pt>
    <dgm:pt modelId="{60D9E7E5-7924-49EE-B213-A10B3D2BEF9F}">
      <dgm:prSet/>
      <dgm:spPr/>
      <dgm:t>
        <a:bodyPr/>
        <a:lstStyle/>
        <a:p>
          <a:r>
            <a:rPr lang="en-US" dirty="0" smtClean="0"/>
            <a:t>Human resources security</a:t>
          </a:r>
          <a:endParaRPr lang="en-US" dirty="0" smtClean="0"/>
        </a:p>
      </dgm:t>
    </dgm:pt>
    <dgm:pt modelId="{335F5B0E-E99B-41EB-8022-C779E0B50589}" type="parTrans" cxnId="{3A5573B2-0A19-4226-AC78-BD36D8198156}">
      <dgm:prSet/>
      <dgm:spPr/>
      <dgm:t>
        <a:bodyPr/>
        <a:lstStyle/>
        <a:p>
          <a:endParaRPr lang="en-US"/>
        </a:p>
      </dgm:t>
    </dgm:pt>
    <dgm:pt modelId="{9CBA8ACD-4790-4A00-ACD7-C0545FEAE4CF}" type="sibTrans" cxnId="{3A5573B2-0A19-4226-AC78-BD36D8198156}">
      <dgm:prSet/>
      <dgm:spPr/>
      <dgm:t>
        <a:bodyPr/>
        <a:lstStyle/>
        <a:p>
          <a:endParaRPr lang="en-US"/>
        </a:p>
      </dgm:t>
    </dgm:pt>
    <dgm:pt modelId="{29273B94-08EE-475D-9971-40DDFB67EFFC}">
      <dgm:prSet/>
      <dgm:spPr/>
      <dgm:t>
        <a:bodyPr/>
        <a:lstStyle/>
        <a:p>
          <a:r>
            <a:rPr lang="en-US" dirty="0" smtClean="0"/>
            <a:t>Physical and environmental security</a:t>
          </a:r>
          <a:endParaRPr lang="en-US" dirty="0" smtClean="0"/>
        </a:p>
      </dgm:t>
    </dgm:pt>
    <dgm:pt modelId="{A3A27CF0-1D34-4D4C-BB76-478F6756FF59}" type="parTrans" cxnId="{4F7F18B5-6EA8-4F48-BFA2-4F0C7AA099D4}">
      <dgm:prSet/>
      <dgm:spPr/>
      <dgm:t>
        <a:bodyPr/>
        <a:lstStyle/>
        <a:p>
          <a:endParaRPr lang="en-US"/>
        </a:p>
      </dgm:t>
    </dgm:pt>
    <dgm:pt modelId="{468209E8-AE7F-4B15-BB9D-737C5BA45AD8}" type="sibTrans" cxnId="{4F7F18B5-6EA8-4F48-BFA2-4F0C7AA099D4}">
      <dgm:prSet/>
      <dgm:spPr/>
      <dgm:t>
        <a:bodyPr/>
        <a:lstStyle/>
        <a:p>
          <a:endParaRPr lang="en-US"/>
        </a:p>
      </dgm:t>
    </dgm:pt>
    <dgm:pt modelId="{403292FD-C9BE-4651-AD20-C02D5B6FC68B}">
      <dgm:prSet/>
      <dgm:spPr/>
      <dgm:t>
        <a:bodyPr/>
        <a:lstStyle/>
        <a:p>
          <a:r>
            <a:rPr lang="en-US" dirty="0" smtClean="0"/>
            <a:t>Communications and operations management</a:t>
          </a:r>
          <a:endParaRPr lang="en-US" dirty="0" smtClean="0"/>
        </a:p>
      </dgm:t>
    </dgm:pt>
    <dgm:pt modelId="{2500E3F8-9BAB-474F-99AE-A8B6FDF3E904}" type="parTrans" cxnId="{40A05EF8-D159-4D11-BDA5-11D72A7A955A}">
      <dgm:prSet/>
      <dgm:spPr/>
      <dgm:t>
        <a:bodyPr/>
        <a:lstStyle/>
        <a:p>
          <a:endParaRPr lang="en-US"/>
        </a:p>
      </dgm:t>
    </dgm:pt>
    <dgm:pt modelId="{93B2310E-8FF9-4B2C-B4B8-BE383FD83AB6}" type="sibTrans" cxnId="{40A05EF8-D159-4D11-BDA5-11D72A7A955A}">
      <dgm:prSet/>
      <dgm:spPr/>
      <dgm:t>
        <a:bodyPr/>
        <a:lstStyle/>
        <a:p>
          <a:endParaRPr lang="en-US"/>
        </a:p>
      </dgm:t>
    </dgm:pt>
    <dgm:pt modelId="{0AC4DCD5-5DC8-4750-A368-43AED4AC9C4B}">
      <dgm:prSet/>
      <dgm:spPr/>
      <dgm:t>
        <a:bodyPr/>
        <a:lstStyle/>
        <a:p>
          <a:r>
            <a:rPr lang="en-US" dirty="0" smtClean="0"/>
            <a:t>Access control</a:t>
          </a:r>
          <a:endParaRPr lang="en-US" dirty="0" smtClean="0"/>
        </a:p>
      </dgm:t>
    </dgm:pt>
    <dgm:pt modelId="{12033153-C4CD-4BC3-9308-C421F3D53D52}" type="parTrans" cxnId="{FD434341-E887-4FD7-8CFB-079D21316D89}">
      <dgm:prSet/>
      <dgm:spPr/>
      <dgm:t>
        <a:bodyPr/>
        <a:lstStyle/>
        <a:p>
          <a:endParaRPr lang="en-US"/>
        </a:p>
      </dgm:t>
    </dgm:pt>
    <dgm:pt modelId="{9AD9FF75-F25D-4DDC-8AC4-2DA5E736AD07}" type="sibTrans" cxnId="{FD434341-E887-4FD7-8CFB-079D21316D89}">
      <dgm:prSet/>
      <dgm:spPr/>
      <dgm:t>
        <a:bodyPr/>
        <a:lstStyle/>
        <a:p>
          <a:endParaRPr lang="en-US"/>
        </a:p>
      </dgm:t>
    </dgm:pt>
    <dgm:pt modelId="{D2A1A149-2210-406E-9AF6-B081025F3C6D}">
      <dgm:prSet/>
      <dgm:spPr/>
      <dgm:t>
        <a:bodyPr/>
        <a:lstStyle/>
        <a:p>
          <a:r>
            <a:rPr lang="en-US" dirty="0" smtClean="0"/>
            <a:t>Information systems acquisition, development and maintenance</a:t>
          </a:r>
          <a:endParaRPr lang="en-US" dirty="0" smtClean="0"/>
        </a:p>
      </dgm:t>
    </dgm:pt>
    <dgm:pt modelId="{48E8AAC8-7135-4770-A416-68DD08508503}" type="parTrans" cxnId="{65A5CB9B-CABD-4856-8927-0834B3BB3336}">
      <dgm:prSet/>
      <dgm:spPr/>
      <dgm:t>
        <a:bodyPr/>
        <a:lstStyle/>
        <a:p>
          <a:endParaRPr lang="en-US"/>
        </a:p>
      </dgm:t>
    </dgm:pt>
    <dgm:pt modelId="{9C53FB39-452D-4415-9E7B-9DD4BC7EB30F}" type="sibTrans" cxnId="{65A5CB9B-CABD-4856-8927-0834B3BB3336}">
      <dgm:prSet/>
      <dgm:spPr/>
      <dgm:t>
        <a:bodyPr/>
        <a:lstStyle/>
        <a:p>
          <a:endParaRPr lang="en-US"/>
        </a:p>
      </dgm:t>
    </dgm:pt>
    <dgm:pt modelId="{A6E131B1-C1D8-4295-8552-1C8A7D498F69}">
      <dgm:prSet/>
      <dgm:spPr/>
      <dgm:t>
        <a:bodyPr/>
        <a:lstStyle/>
        <a:p>
          <a:r>
            <a:rPr lang="en-US" dirty="0" smtClean="0"/>
            <a:t>Information security incident management</a:t>
          </a:r>
          <a:endParaRPr lang="en-US" dirty="0" smtClean="0"/>
        </a:p>
      </dgm:t>
    </dgm:pt>
    <dgm:pt modelId="{A05A1241-CC32-4231-9482-F2AB50D962FB}" type="parTrans" cxnId="{D0DC93C8-0403-4BB6-92AD-2F128844BBCC}">
      <dgm:prSet/>
      <dgm:spPr/>
      <dgm:t>
        <a:bodyPr/>
        <a:lstStyle/>
        <a:p>
          <a:endParaRPr lang="en-US"/>
        </a:p>
      </dgm:t>
    </dgm:pt>
    <dgm:pt modelId="{F5292090-AE0E-44F2-8F09-C6EEF2CA82DE}" type="sibTrans" cxnId="{D0DC93C8-0403-4BB6-92AD-2F128844BBCC}">
      <dgm:prSet/>
      <dgm:spPr/>
      <dgm:t>
        <a:bodyPr/>
        <a:lstStyle/>
        <a:p>
          <a:endParaRPr lang="en-US"/>
        </a:p>
      </dgm:t>
    </dgm:pt>
    <dgm:pt modelId="{D136F3E5-C200-4A0C-B103-87C4AC6FEE7F}">
      <dgm:prSet/>
      <dgm:spPr/>
      <dgm:t>
        <a:bodyPr/>
        <a:lstStyle/>
        <a:p>
          <a:r>
            <a:rPr lang="en-US" dirty="0" smtClean="0"/>
            <a:t>Business continuity management</a:t>
          </a:r>
          <a:endParaRPr lang="en-US" dirty="0" smtClean="0"/>
        </a:p>
      </dgm:t>
    </dgm:pt>
    <dgm:pt modelId="{6B20A420-B427-418B-AF01-918848BC9EC0}" type="parTrans" cxnId="{36F349EC-812F-492E-A1AB-B1A0BEC27148}">
      <dgm:prSet/>
      <dgm:spPr/>
      <dgm:t>
        <a:bodyPr/>
        <a:lstStyle/>
        <a:p>
          <a:endParaRPr lang="en-US"/>
        </a:p>
      </dgm:t>
    </dgm:pt>
    <dgm:pt modelId="{1995D1CB-0059-470C-9CAD-81FB486B5DBC}" type="sibTrans" cxnId="{36F349EC-812F-492E-A1AB-B1A0BEC27148}">
      <dgm:prSet/>
      <dgm:spPr/>
      <dgm:t>
        <a:bodyPr/>
        <a:lstStyle/>
        <a:p>
          <a:endParaRPr lang="en-US"/>
        </a:p>
      </dgm:t>
    </dgm:pt>
    <dgm:pt modelId="{74ABC303-A004-4F6C-9409-0E4F6A69F4CE}">
      <dgm:prSet/>
      <dgm:spPr/>
      <dgm:t>
        <a:bodyPr/>
        <a:lstStyle/>
        <a:p>
          <a:r>
            <a:rPr lang="en-US" dirty="0" smtClean="0"/>
            <a:t>Compliance</a:t>
          </a:r>
          <a:endParaRPr lang="en-US" dirty="0"/>
        </a:p>
      </dgm:t>
    </dgm:pt>
    <dgm:pt modelId="{1B92281E-CD6F-4DDD-A473-1896ECEC9248}" type="parTrans" cxnId="{BE476B54-96D8-416E-A4D1-569CAA2F41A5}">
      <dgm:prSet/>
      <dgm:spPr/>
      <dgm:t>
        <a:bodyPr/>
        <a:lstStyle/>
        <a:p>
          <a:endParaRPr lang="en-US"/>
        </a:p>
      </dgm:t>
    </dgm:pt>
    <dgm:pt modelId="{BCFAC701-5E87-44B1-806B-1B3EB9D5ED63}" type="sibTrans" cxnId="{BE476B54-96D8-416E-A4D1-569CAA2F41A5}">
      <dgm:prSet/>
      <dgm:spPr/>
      <dgm:t>
        <a:bodyPr/>
        <a:lstStyle/>
        <a:p>
          <a:endParaRPr lang="en-US"/>
        </a:p>
      </dgm:t>
    </dgm:pt>
    <dgm:pt modelId="{7005B07C-1FE7-4DC8-BF52-662D756AED4A}">
      <dgm:prSet/>
      <dgm:spPr/>
      <dgm:t>
        <a:bodyPr/>
        <a:lstStyle/>
        <a:p>
          <a:r>
            <a:rPr lang="en-US" dirty="0" smtClean="0"/>
            <a:t>ISO 27004: Measurement and metrics for an ISMS</a:t>
          </a:r>
          <a:endParaRPr lang="en-US" dirty="0"/>
        </a:p>
      </dgm:t>
    </dgm:pt>
    <dgm:pt modelId="{8B364BE4-6663-4EA9-869E-20693A6918B7}" type="parTrans" cxnId="{6D19E0AB-D66E-4D49-9CC4-996C8E2524A3}">
      <dgm:prSet/>
      <dgm:spPr/>
      <dgm:t>
        <a:bodyPr/>
        <a:lstStyle/>
        <a:p>
          <a:endParaRPr lang="en-US"/>
        </a:p>
      </dgm:t>
    </dgm:pt>
    <dgm:pt modelId="{F2B2DF6D-A9F4-48F2-B844-8177CFE9400B}" type="sibTrans" cxnId="{6D19E0AB-D66E-4D49-9CC4-996C8E2524A3}">
      <dgm:prSet/>
      <dgm:spPr/>
      <dgm:t>
        <a:bodyPr/>
        <a:lstStyle/>
        <a:p>
          <a:endParaRPr lang="en-US"/>
        </a:p>
      </dgm:t>
    </dgm:pt>
    <dgm:pt modelId="{EC1D90D2-DAF0-4856-9019-C6AB2BC72C17}">
      <dgm:prSet/>
      <dgm:spPr/>
      <dgm:t>
        <a:bodyPr/>
        <a:lstStyle/>
        <a:p>
          <a:r>
            <a:rPr lang="en-US" dirty="0" smtClean="0"/>
            <a:t>ISO 27005: Standard for information security risk management</a:t>
          </a:r>
          <a:endParaRPr lang="en-US" dirty="0" smtClean="0"/>
        </a:p>
      </dgm:t>
    </dgm:pt>
    <dgm:pt modelId="{A60B91ED-0ADC-47D5-B77D-B4411B4FB69D}" type="parTrans" cxnId="{6990C70D-49E2-46F7-9B4B-636A2DD50470}">
      <dgm:prSet/>
      <dgm:spPr/>
      <dgm:t>
        <a:bodyPr/>
        <a:lstStyle/>
        <a:p>
          <a:endParaRPr lang="en-US"/>
        </a:p>
      </dgm:t>
    </dgm:pt>
    <dgm:pt modelId="{268E80F1-4D9A-4972-BF81-3E200BBE5FF4}" type="sibTrans" cxnId="{6990C70D-49E2-46F7-9B4B-636A2DD50470}">
      <dgm:prSet/>
      <dgm:spPr/>
      <dgm:t>
        <a:bodyPr/>
        <a:lstStyle/>
        <a:p>
          <a:endParaRPr lang="en-US"/>
        </a:p>
      </dgm:t>
    </dgm:pt>
    <dgm:pt modelId="{82C956A1-54C4-4526-A588-D53EEBD1EA88}">
      <dgm:prSet/>
      <dgm:spPr/>
      <dgm:t>
        <a:bodyPr/>
        <a:lstStyle/>
        <a:p>
          <a:r>
            <a:rPr lang="en-US" dirty="0" smtClean="0"/>
            <a:t>Information security risk management process consists of 7 sequential steps</a:t>
          </a:r>
          <a:endParaRPr lang="en-US" dirty="0" smtClean="0"/>
        </a:p>
      </dgm:t>
    </dgm:pt>
    <dgm:pt modelId="{10D5D86F-2DE7-46F5-815A-D681F77D7329}" type="parTrans" cxnId="{80148B2B-31FE-42AC-8DC7-F3F2940FFDD8}">
      <dgm:prSet/>
      <dgm:spPr/>
      <dgm:t>
        <a:bodyPr/>
        <a:lstStyle/>
        <a:p>
          <a:endParaRPr lang="en-US"/>
        </a:p>
      </dgm:t>
    </dgm:pt>
    <dgm:pt modelId="{2FDDDB2D-039C-4EE5-AB38-2A2811D94F85}" type="sibTrans" cxnId="{80148B2B-31FE-42AC-8DC7-F3F2940FFDD8}">
      <dgm:prSet/>
      <dgm:spPr/>
      <dgm:t>
        <a:bodyPr/>
        <a:lstStyle/>
        <a:p>
          <a:endParaRPr lang="en-US"/>
        </a:p>
      </dgm:t>
    </dgm:pt>
    <dgm:pt modelId="{B5392A8A-0178-454F-A6A9-C5C81C038971}">
      <dgm:prSet/>
      <dgm:spPr/>
      <dgm:t>
        <a:bodyPr/>
        <a:lstStyle/>
        <a:p>
          <a:r>
            <a:rPr lang="en-US" dirty="0" smtClean="0"/>
            <a:t>Context establishment</a:t>
          </a:r>
          <a:endParaRPr lang="en-US" dirty="0" smtClean="0"/>
        </a:p>
      </dgm:t>
    </dgm:pt>
    <dgm:pt modelId="{57EB0FAD-82B9-48D9-A30D-720AA6D5E8C2}" type="parTrans" cxnId="{EC0CAD76-7E5A-4774-B655-229CD59EE985}">
      <dgm:prSet/>
      <dgm:spPr/>
      <dgm:t>
        <a:bodyPr/>
        <a:lstStyle/>
        <a:p>
          <a:endParaRPr lang="en-US"/>
        </a:p>
      </dgm:t>
    </dgm:pt>
    <dgm:pt modelId="{2F88751B-A56A-457C-B354-AD451AD85309}" type="sibTrans" cxnId="{EC0CAD76-7E5A-4774-B655-229CD59EE985}">
      <dgm:prSet/>
      <dgm:spPr/>
      <dgm:t>
        <a:bodyPr/>
        <a:lstStyle/>
        <a:p>
          <a:endParaRPr lang="en-US"/>
        </a:p>
      </dgm:t>
    </dgm:pt>
    <dgm:pt modelId="{53E02DCD-57BC-42A0-BB17-B509BC83AEE4}">
      <dgm:prSet/>
      <dgm:spPr/>
      <dgm:t>
        <a:bodyPr/>
        <a:lstStyle/>
        <a:p>
          <a:r>
            <a:rPr lang="en-US" dirty="0" smtClean="0"/>
            <a:t>Risk assessment</a:t>
          </a:r>
          <a:endParaRPr lang="en-US" dirty="0" smtClean="0"/>
        </a:p>
      </dgm:t>
    </dgm:pt>
    <dgm:pt modelId="{3ECB8DF7-A4C9-4F98-AABB-26B525236DBB}" type="parTrans" cxnId="{1794820B-2966-4943-812E-1BAE8747E130}">
      <dgm:prSet/>
      <dgm:spPr/>
      <dgm:t>
        <a:bodyPr/>
        <a:lstStyle/>
        <a:p>
          <a:endParaRPr lang="en-US"/>
        </a:p>
      </dgm:t>
    </dgm:pt>
    <dgm:pt modelId="{C6F078BC-F115-4CD5-BBD5-AA4CACD6D56D}" type="sibTrans" cxnId="{1794820B-2966-4943-812E-1BAE8747E130}">
      <dgm:prSet/>
      <dgm:spPr/>
      <dgm:t>
        <a:bodyPr/>
        <a:lstStyle/>
        <a:p>
          <a:endParaRPr lang="en-US"/>
        </a:p>
      </dgm:t>
    </dgm:pt>
    <dgm:pt modelId="{893357FC-8692-45C5-B9B7-1D813643530F}">
      <dgm:prSet/>
      <dgm:spPr/>
      <dgm:t>
        <a:bodyPr/>
        <a:lstStyle/>
        <a:p>
          <a:r>
            <a:rPr lang="en-US" dirty="0" smtClean="0"/>
            <a:t>Risk treatment</a:t>
          </a:r>
          <a:endParaRPr lang="en-US" dirty="0" smtClean="0"/>
        </a:p>
      </dgm:t>
    </dgm:pt>
    <dgm:pt modelId="{E70ED859-7A4B-4353-8933-9984F496C05E}" type="parTrans" cxnId="{BAE0257D-4180-4E57-B059-250816950F8A}">
      <dgm:prSet/>
      <dgm:spPr/>
      <dgm:t>
        <a:bodyPr/>
        <a:lstStyle/>
        <a:p>
          <a:endParaRPr lang="en-US"/>
        </a:p>
      </dgm:t>
    </dgm:pt>
    <dgm:pt modelId="{1297EF91-BE98-497C-8A4D-0CBE788A940F}" type="sibTrans" cxnId="{BAE0257D-4180-4E57-B059-250816950F8A}">
      <dgm:prSet/>
      <dgm:spPr/>
      <dgm:t>
        <a:bodyPr/>
        <a:lstStyle/>
        <a:p>
          <a:endParaRPr lang="en-US"/>
        </a:p>
      </dgm:t>
    </dgm:pt>
    <dgm:pt modelId="{8142128C-1334-4EDA-A8A4-8F1E65398F28}">
      <dgm:prSet/>
      <dgm:spPr/>
      <dgm:t>
        <a:bodyPr/>
        <a:lstStyle/>
        <a:p>
          <a:r>
            <a:rPr lang="en-US" dirty="0" smtClean="0"/>
            <a:t>Risk acceptance</a:t>
          </a:r>
          <a:endParaRPr lang="en-US" dirty="0" smtClean="0"/>
        </a:p>
      </dgm:t>
    </dgm:pt>
    <dgm:pt modelId="{4137FDF4-34DE-4E6C-A137-04A7B9E64EDF}" type="parTrans" cxnId="{8446A425-2CEC-4151-9099-6434D02986E3}">
      <dgm:prSet/>
      <dgm:spPr/>
      <dgm:t>
        <a:bodyPr/>
        <a:lstStyle/>
        <a:p>
          <a:endParaRPr lang="en-US"/>
        </a:p>
      </dgm:t>
    </dgm:pt>
    <dgm:pt modelId="{174C9E85-97F5-4995-8B8A-CCC62FC79663}" type="sibTrans" cxnId="{8446A425-2CEC-4151-9099-6434D02986E3}">
      <dgm:prSet/>
      <dgm:spPr/>
      <dgm:t>
        <a:bodyPr/>
        <a:lstStyle/>
        <a:p>
          <a:endParaRPr lang="en-US"/>
        </a:p>
      </dgm:t>
    </dgm:pt>
    <dgm:pt modelId="{2237546F-C738-4BBA-8508-0ED1E41FF907}">
      <dgm:prSet/>
      <dgm:spPr/>
      <dgm:t>
        <a:bodyPr/>
        <a:lstStyle/>
        <a:p>
          <a:r>
            <a:rPr lang="en-US" dirty="0" smtClean="0"/>
            <a:t>Risk treatment plan implementation</a:t>
          </a:r>
          <a:endParaRPr lang="en-US" dirty="0" smtClean="0"/>
        </a:p>
      </dgm:t>
    </dgm:pt>
    <dgm:pt modelId="{AAC2B378-B99A-4049-AD1F-62B36A1806D5}" type="parTrans" cxnId="{AA3DE26C-4961-4367-BBAB-FFF680EC9A87}">
      <dgm:prSet/>
      <dgm:spPr/>
      <dgm:t>
        <a:bodyPr/>
        <a:lstStyle/>
        <a:p>
          <a:endParaRPr lang="en-US"/>
        </a:p>
      </dgm:t>
    </dgm:pt>
    <dgm:pt modelId="{CF7C6867-A641-4968-BDEE-C40DD91FD8DF}" type="sibTrans" cxnId="{AA3DE26C-4961-4367-BBAB-FFF680EC9A87}">
      <dgm:prSet/>
      <dgm:spPr/>
      <dgm:t>
        <a:bodyPr/>
        <a:lstStyle/>
        <a:p>
          <a:endParaRPr lang="en-US"/>
        </a:p>
      </dgm:t>
    </dgm:pt>
    <dgm:pt modelId="{D27A4F58-9144-4775-84F1-621770BA9B24}">
      <dgm:prSet/>
      <dgm:spPr/>
      <dgm:t>
        <a:bodyPr/>
        <a:lstStyle/>
        <a:p>
          <a:r>
            <a:rPr lang="en-US" dirty="0" smtClean="0"/>
            <a:t>Risk monitoring and review</a:t>
          </a:r>
          <a:endParaRPr lang="en-US" dirty="0" smtClean="0"/>
        </a:p>
      </dgm:t>
    </dgm:pt>
    <dgm:pt modelId="{0ABFC53A-F36A-4D56-8F23-AB1B477F60BA}" type="parTrans" cxnId="{2B8A3164-73B8-4A40-8DB6-6F2198699108}">
      <dgm:prSet/>
      <dgm:spPr/>
      <dgm:t>
        <a:bodyPr/>
        <a:lstStyle/>
        <a:p>
          <a:endParaRPr lang="en-US"/>
        </a:p>
      </dgm:t>
    </dgm:pt>
    <dgm:pt modelId="{7718ECA5-860C-4B5D-8649-BC01A01B8547}" type="sibTrans" cxnId="{2B8A3164-73B8-4A40-8DB6-6F2198699108}">
      <dgm:prSet/>
      <dgm:spPr/>
      <dgm:t>
        <a:bodyPr/>
        <a:lstStyle/>
        <a:p>
          <a:endParaRPr lang="en-US"/>
        </a:p>
      </dgm:t>
    </dgm:pt>
    <dgm:pt modelId="{FB0430F4-3CC6-4DFB-B051-968A59415244}">
      <dgm:prSet/>
      <dgm:spPr/>
      <dgm:t>
        <a:bodyPr/>
        <a:lstStyle/>
        <a:p>
          <a:r>
            <a:rPr lang="en-US" dirty="0" smtClean="0"/>
            <a:t>Risk management process improvement</a:t>
          </a:r>
          <a:endParaRPr lang="en-US" dirty="0" smtClean="0"/>
        </a:p>
      </dgm:t>
    </dgm:pt>
    <dgm:pt modelId="{5DAC8A43-16E0-46E1-965C-B8A22FAB8D57}" type="parTrans" cxnId="{C121FC0A-97E1-4462-A05C-6BEDBE4C9304}">
      <dgm:prSet/>
      <dgm:spPr/>
      <dgm:t>
        <a:bodyPr/>
        <a:lstStyle/>
        <a:p>
          <a:endParaRPr lang="en-US"/>
        </a:p>
      </dgm:t>
    </dgm:pt>
    <dgm:pt modelId="{2C5E5FF8-9F9C-4859-B4CC-9AB294A0B37B}" type="sibTrans" cxnId="{C121FC0A-97E1-4462-A05C-6BEDBE4C9304}">
      <dgm:prSet/>
      <dgm:spPr/>
      <dgm:t>
        <a:bodyPr/>
        <a:lstStyle/>
        <a:p>
          <a:endParaRPr lang="en-US"/>
        </a:p>
      </dgm:t>
    </dgm:pt>
    <dgm:pt modelId="{FE2AAAC7-7174-4D1C-9E5A-9A2F3052668D}">
      <dgm:prSet/>
      <dgm:spPr/>
      <dgm:t>
        <a:bodyPr/>
        <a:lstStyle/>
        <a:p>
          <a:r>
            <a:rPr lang="en-US" dirty="0" smtClean="0"/>
            <a:t>Alignment with the 4 phases defined in ISO 27001 shown on next slide</a:t>
          </a:r>
          <a:endParaRPr lang="en-US" dirty="0"/>
        </a:p>
      </dgm:t>
    </dgm:pt>
    <dgm:pt modelId="{D95B268C-1922-4D79-8449-C7FE07CBD742}" type="parTrans" cxnId="{B9F494B7-FF30-47DC-B3BB-54F6DAEB7F1E}">
      <dgm:prSet/>
      <dgm:spPr/>
      <dgm:t>
        <a:bodyPr/>
        <a:lstStyle/>
        <a:p>
          <a:endParaRPr lang="en-US"/>
        </a:p>
      </dgm:t>
    </dgm:pt>
    <dgm:pt modelId="{692070F2-C6CE-48F2-8CDA-451E5771E0DE}" type="sibTrans" cxnId="{B9F494B7-FF30-47DC-B3BB-54F6DAEB7F1E}">
      <dgm:prSet/>
      <dgm:spPr/>
      <dgm:t>
        <a:bodyPr/>
        <a:lstStyle/>
        <a:p>
          <a:endParaRPr lang="en-US"/>
        </a:p>
      </dgm:t>
    </dgm:pt>
    <dgm:pt modelId="{8E0CB888-7D87-45EB-A8A6-02D6A5952C74}">
      <dgm:prSet/>
      <dgm:spPr/>
      <dgm:t>
        <a:bodyPr/>
        <a:lstStyle/>
        <a:p>
          <a:r>
            <a:rPr lang="en-US" dirty="0" smtClean="0"/>
            <a:t>ISO 27006: Guidelines for accreditation of organizations that offer ISMS certification</a:t>
          </a:r>
          <a:endParaRPr lang="en-US" dirty="0"/>
        </a:p>
      </dgm:t>
    </dgm:pt>
    <dgm:pt modelId="{16DCC52C-1195-4FC0-A36C-D63C5C7774EC}" type="parTrans" cxnId="{70AC2B58-0A24-4338-9A27-8ECC9335F2A4}">
      <dgm:prSet/>
      <dgm:spPr/>
      <dgm:t>
        <a:bodyPr/>
        <a:lstStyle/>
        <a:p>
          <a:endParaRPr lang="en-US"/>
        </a:p>
      </dgm:t>
    </dgm:pt>
    <dgm:pt modelId="{4F8183D8-7B5E-458D-95AE-94EDBF6377FA}" type="sibTrans" cxnId="{70AC2B58-0A24-4338-9A27-8ECC9335F2A4}">
      <dgm:prSet/>
      <dgm:spPr/>
      <dgm:t>
        <a:bodyPr/>
        <a:lstStyle/>
        <a:p>
          <a:endParaRPr lang="en-US"/>
        </a:p>
      </dgm:t>
    </dgm:pt>
    <dgm:pt modelId="{BA65852A-1BCA-424E-9727-E559B6D97BDC}" type="pres">
      <dgm:prSet presAssocID="{2B97D8F9-5991-41F6-A755-07ABF20DE4EF}" presName="Name0" presStyleCnt="0">
        <dgm:presLayoutVars>
          <dgm:dir/>
          <dgm:animLvl val="lvl"/>
          <dgm:resizeHandles val="exact"/>
        </dgm:presLayoutVars>
      </dgm:prSet>
      <dgm:spPr/>
    </dgm:pt>
    <dgm:pt modelId="{55F5F5BC-A87C-4284-BC87-9AEFC7A7A924}" type="pres">
      <dgm:prSet presAssocID="{4669CB8C-F450-4374-B3DA-D958225547EA}" presName="composite" presStyleCnt="0"/>
      <dgm:spPr/>
    </dgm:pt>
    <dgm:pt modelId="{67B7C421-6F4D-42FD-9F07-1BC0F91E3066}" type="pres">
      <dgm:prSet presAssocID="{4669CB8C-F450-4374-B3DA-D958225547EA}" presName="parTx" presStyleLbl="alignNode1" presStyleIdx="0" presStyleCnt="3">
        <dgm:presLayoutVars>
          <dgm:chMax val="0"/>
          <dgm:chPref val="0"/>
          <dgm:bulletEnabled val="1"/>
        </dgm:presLayoutVars>
      </dgm:prSet>
      <dgm:spPr/>
    </dgm:pt>
    <dgm:pt modelId="{98F67ED3-5889-4BEB-8DF0-AE3BE2D18F63}" type="pres">
      <dgm:prSet presAssocID="{4669CB8C-F450-4374-B3DA-D958225547EA}" presName="desTx" presStyleLbl="alignAccFollowNode1" presStyleIdx="0" presStyleCnt="3">
        <dgm:presLayoutVars>
          <dgm:bulletEnabled val="1"/>
        </dgm:presLayoutVars>
      </dgm:prSet>
      <dgm:spPr/>
      <dgm:t>
        <a:bodyPr/>
        <a:lstStyle/>
        <a:p>
          <a:endParaRPr lang="en-US"/>
        </a:p>
      </dgm:t>
    </dgm:pt>
    <dgm:pt modelId="{76FC918C-B272-4A4F-85B8-4B692B01E73B}" type="pres">
      <dgm:prSet presAssocID="{10313645-6033-40FA-A092-42AEA80837FB}" presName="space" presStyleCnt="0"/>
      <dgm:spPr/>
    </dgm:pt>
    <dgm:pt modelId="{88AB3889-26BE-495A-9F57-00104F324A38}" type="pres">
      <dgm:prSet presAssocID="{017F2894-521D-40A7-8EC6-97BCE1FAFA9B}" presName="composite" presStyleCnt="0"/>
      <dgm:spPr/>
    </dgm:pt>
    <dgm:pt modelId="{8694FF19-56FC-4679-853C-BABC0A98DBC5}" type="pres">
      <dgm:prSet presAssocID="{017F2894-521D-40A7-8EC6-97BCE1FAFA9B}" presName="parTx" presStyleLbl="alignNode1" presStyleIdx="1" presStyleCnt="3">
        <dgm:presLayoutVars>
          <dgm:chMax val="0"/>
          <dgm:chPref val="0"/>
          <dgm:bulletEnabled val="1"/>
        </dgm:presLayoutVars>
      </dgm:prSet>
      <dgm:spPr/>
      <dgm:t>
        <a:bodyPr/>
        <a:lstStyle/>
        <a:p>
          <a:endParaRPr lang="en-US"/>
        </a:p>
      </dgm:t>
    </dgm:pt>
    <dgm:pt modelId="{966C6789-0AAA-47A4-BC1C-04690FEE9475}" type="pres">
      <dgm:prSet presAssocID="{017F2894-521D-40A7-8EC6-97BCE1FAFA9B}" presName="desTx" presStyleLbl="alignAccFollowNode1" presStyleIdx="1" presStyleCnt="3">
        <dgm:presLayoutVars>
          <dgm:bulletEnabled val="1"/>
        </dgm:presLayoutVars>
      </dgm:prSet>
      <dgm:spPr/>
      <dgm:t>
        <a:bodyPr/>
        <a:lstStyle/>
        <a:p>
          <a:endParaRPr lang="en-US"/>
        </a:p>
      </dgm:t>
    </dgm:pt>
    <dgm:pt modelId="{4629C7E3-2F2D-4CC8-A7BD-3DD2609DC63E}" type="pres">
      <dgm:prSet presAssocID="{9D5931F3-E212-485C-B26A-3B7887A10822}" presName="space" presStyleCnt="0"/>
      <dgm:spPr/>
    </dgm:pt>
    <dgm:pt modelId="{D0D08A13-FA92-48E3-8A3A-9534BEB2646D}" type="pres">
      <dgm:prSet presAssocID="{B6021A0A-FB9E-4072-8F23-A71C144B7384}" presName="composite" presStyleCnt="0"/>
      <dgm:spPr/>
    </dgm:pt>
    <dgm:pt modelId="{49DEE24C-0E41-4197-913B-E2E13C615B29}" type="pres">
      <dgm:prSet presAssocID="{B6021A0A-FB9E-4072-8F23-A71C144B7384}" presName="parTx" presStyleLbl="alignNode1" presStyleIdx="2" presStyleCnt="3">
        <dgm:presLayoutVars>
          <dgm:chMax val="0"/>
          <dgm:chPref val="0"/>
          <dgm:bulletEnabled val="1"/>
        </dgm:presLayoutVars>
      </dgm:prSet>
      <dgm:spPr/>
      <dgm:t>
        <a:bodyPr/>
        <a:lstStyle/>
        <a:p>
          <a:endParaRPr lang="en-US"/>
        </a:p>
      </dgm:t>
    </dgm:pt>
    <dgm:pt modelId="{7EA370DB-6BFE-4BA1-B33F-F30480A74E15}" type="pres">
      <dgm:prSet presAssocID="{B6021A0A-FB9E-4072-8F23-A71C144B7384}" presName="desTx" presStyleLbl="alignAccFollowNode1" presStyleIdx="2" presStyleCnt="3">
        <dgm:presLayoutVars>
          <dgm:bulletEnabled val="1"/>
        </dgm:presLayoutVars>
      </dgm:prSet>
      <dgm:spPr/>
      <dgm:t>
        <a:bodyPr/>
        <a:lstStyle/>
        <a:p>
          <a:endParaRPr lang="en-US"/>
        </a:p>
      </dgm:t>
    </dgm:pt>
  </dgm:ptLst>
  <dgm:cxnLst>
    <dgm:cxn modelId="{ECFE66E6-65CC-40C8-8ADB-EBC6407146B7}" type="presOf" srcId="{60D9E7E5-7924-49EE-B213-A10B3D2BEF9F}" destId="{966C6789-0AAA-47A4-BC1C-04690FEE9475}" srcOrd="0" destOrd="5" presId="urn:microsoft.com/office/officeart/2005/8/layout/hList1"/>
    <dgm:cxn modelId="{F7876E2B-2DA0-4099-9F42-ED3C14D01F6C}" type="presOf" srcId="{FDBCEBDD-5A9B-4307-AE5E-62806111AEDF}" destId="{98F67ED3-5889-4BEB-8DF0-AE3BE2D18F63}" srcOrd="0" destOrd="9" presId="urn:microsoft.com/office/officeart/2005/8/layout/hList1"/>
    <dgm:cxn modelId="{B180DA62-B3E2-4E90-A35A-92331B747D6A}" type="presOf" srcId="{7005B07C-1FE7-4DC8-BF52-662D756AED4A}" destId="{7EA370DB-6BFE-4BA1-B33F-F30480A74E15}" srcOrd="0" destOrd="1" presId="urn:microsoft.com/office/officeart/2005/8/layout/hList1"/>
    <dgm:cxn modelId="{AA3DE26C-4961-4367-BBAB-FFF680EC9A87}" srcId="{82C956A1-54C4-4526-A588-D53EEBD1EA88}" destId="{2237546F-C738-4BBA-8508-0ED1E41FF907}" srcOrd="4" destOrd="0" parTransId="{AAC2B378-B99A-4049-AD1F-62B36A1806D5}" sibTransId="{CF7C6867-A641-4968-BDEE-C40DD91FD8DF}"/>
    <dgm:cxn modelId="{8262D588-F826-43BD-AF2A-3548D79BC50B}" srcId="{ADCDA645-F484-4DDD-B0C1-9F855B29AEE8}" destId="{19755554-A5B0-4121-8609-327FE9919559}" srcOrd="0" destOrd="0" parTransId="{9D381EFB-B997-41AE-ADA3-DABFCA42E906}" sibTransId="{E29723DB-6E08-49F2-8C6B-F074A11B9E32}"/>
    <dgm:cxn modelId="{40A05EF8-D159-4D11-BDA5-11D72A7A955A}" srcId="{5A362EC3-92B8-448C-BF41-F93837E186A4}" destId="{403292FD-C9BE-4651-AD20-C02D5B6FC68B}" srcOrd="3" destOrd="0" parTransId="{2500E3F8-9BAB-474F-99AE-A8B6FDF3E904}" sibTransId="{93B2310E-8FF9-4B2C-B4B8-BE383FD83AB6}"/>
    <dgm:cxn modelId="{C95FFDD6-2488-4255-B0BF-0A0B61B92D2B}" srcId="{7C4E1A3E-9D1D-4D3D-A86B-9929D1E731C8}" destId="{FD69540F-1510-4266-A2FB-0BF47C38FC91}" srcOrd="0" destOrd="0" parTransId="{CCD16ECE-720D-411D-BF1E-64BA1F040B05}" sibTransId="{6C0CD147-C0FD-450D-94A6-ECEFB49802CE}"/>
    <dgm:cxn modelId="{BE476B54-96D8-416E-A4D1-569CAA2F41A5}" srcId="{5A362EC3-92B8-448C-BF41-F93837E186A4}" destId="{74ABC303-A004-4F6C-9409-0E4F6A69F4CE}" srcOrd="8" destOrd="0" parTransId="{1B92281E-CD6F-4DDD-A473-1896ECEC9248}" sibTransId="{BCFAC701-5E87-44B1-806B-1B3EB9D5ED63}"/>
    <dgm:cxn modelId="{56BA591D-1449-45FD-A1E2-E7FF32647AA0}" srcId="{2B97D8F9-5991-41F6-A755-07ABF20DE4EF}" destId="{017F2894-521D-40A7-8EC6-97BCE1FAFA9B}" srcOrd="1" destOrd="0" parTransId="{A1EDC4FD-1D7C-44CC-BB4A-FC5C3D3BF277}" sibTransId="{9D5931F3-E212-485C-B26A-3B7887A10822}"/>
    <dgm:cxn modelId="{C121FC0A-97E1-4462-A05C-6BEDBE4C9304}" srcId="{82C956A1-54C4-4526-A588-D53EEBD1EA88}" destId="{FB0430F4-3CC6-4DFB-B051-968A59415244}" srcOrd="6" destOrd="0" parTransId="{5DAC8A43-16E0-46E1-965C-B8A22FAB8D57}" sibTransId="{2C5E5FF8-9F9C-4859-B4CC-9AB294A0B37B}"/>
    <dgm:cxn modelId="{8C367C4D-C939-44D2-9372-A3982A5FBE83}" type="presOf" srcId="{EC1D90D2-DAF0-4856-9019-C6AB2BC72C17}" destId="{7EA370DB-6BFE-4BA1-B33F-F30480A74E15}" srcOrd="0" destOrd="2" presId="urn:microsoft.com/office/officeart/2005/8/layout/hList1"/>
    <dgm:cxn modelId="{F579C0C9-DB10-47AF-B3F3-B72B6F0D4DDB}" type="presOf" srcId="{29273B94-08EE-475D-9971-40DDFB67EFFC}" destId="{966C6789-0AAA-47A4-BC1C-04690FEE9475}" srcOrd="0" destOrd="6" presId="urn:microsoft.com/office/officeart/2005/8/layout/hList1"/>
    <dgm:cxn modelId="{9E7D9063-17BF-4843-B600-C74C7AD79997}" type="presOf" srcId="{82C956A1-54C4-4526-A588-D53EEBD1EA88}" destId="{7EA370DB-6BFE-4BA1-B33F-F30480A74E15}" srcOrd="0" destOrd="3" presId="urn:microsoft.com/office/officeart/2005/8/layout/hList1"/>
    <dgm:cxn modelId="{BAE0257D-4180-4E57-B059-250816950F8A}" srcId="{82C956A1-54C4-4526-A588-D53EEBD1EA88}" destId="{893357FC-8692-45C5-B9B7-1D813643530F}" srcOrd="2" destOrd="0" parTransId="{E70ED859-7A4B-4353-8933-9984F496C05E}" sibTransId="{1297EF91-BE98-497C-8A4D-0CBE788A940F}"/>
    <dgm:cxn modelId="{9787DEA0-298D-45B7-BD0C-7D694EF1CD20}" type="presOf" srcId="{4669CB8C-F450-4374-B3DA-D958225547EA}" destId="{67B7C421-6F4D-42FD-9F07-1BC0F91E3066}" srcOrd="0" destOrd="0" presId="urn:microsoft.com/office/officeart/2005/8/layout/hList1"/>
    <dgm:cxn modelId="{80148B2B-31FE-42AC-8DC7-F3F2940FFDD8}" srcId="{EC1D90D2-DAF0-4856-9019-C6AB2BC72C17}" destId="{82C956A1-54C4-4526-A588-D53EEBD1EA88}" srcOrd="0" destOrd="0" parTransId="{10D5D86F-2DE7-46F5-815A-D681F77D7329}" sibTransId="{2FDDDB2D-039C-4EE5-AB38-2A2811D94F85}"/>
    <dgm:cxn modelId="{A2B16C4A-E59B-48FF-8694-213BE72BEB87}" srcId="{2B97D8F9-5991-41F6-A755-07ABF20DE4EF}" destId="{4669CB8C-F450-4374-B3DA-D958225547EA}" srcOrd="0" destOrd="0" parTransId="{769E42EC-6E77-423F-BD22-41BEFCC04809}" sibTransId="{10313645-6033-40FA-A092-42AEA80837FB}"/>
    <dgm:cxn modelId="{B8238249-4027-4C43-BAC7-E66FC6286650}" type="presOf" srcId="{FE2AAAC7-7174-4D1C-9E5A-9A2F3052668D}" destId="{7EA370DB-6BFE-4BA1-B33F-F30480A74E15}" srcOrd="0" destOrd="11" presId="urn:microsoft.com/office/officeart/2005/8/layout/hList1"/>
    <dgm:cxn modelId="{4DDA4CDA-81CD-4917-865F-DC7B96A51080}" srcId="{FD69540F-1510-4266-A2FB-0BF47C38FC91}" destId="{58387B48-C5AD-4FE3-A83B-DA28700853BD}" srcOrd="0" destOrd="0" parTransId="{FADE49A8-D7E5-4107-BEB0-B30162DA85EE}" sibTransId="{7D4CC9DE-B344-4BB2-9EE9-3CEC5C5F7F7C}"/>
    <dgm:cxn modelId="{C9BAE2A9-8A4C-4F5D-99B1-E8B5BF930F9D}" srcId="{017F2894-521D-40A7-8EC6-97BCE1FAFA9B}" destId="{68797B65-64A2-48AC-95D1-3020C399AA22}" srcOrd="0" destOrd="0" parTransId="{C68DCC93-4B0C-4A93-AD97-29D0E2528B8D}" sibTransId="{824D3F9B-BFB7-4604-9827-7E3D9B9E15F9}"/>
    <dgm:cxn modelId="{9DE651EB-4C20-44AA-B470-3AA421710F1C}" type="presOf" srcId="{53E02DCD-57BC-42A0-BB17-B509BC83AEE4}" destId="{7EA370DB-6BFE-4BA1-B33F-F30480A74E15}" srcOrd="0" destOrd="5" presId="urn:microsoft.com/office/officeart/2005/8/layout/hList1"/>
    <dgm:cxn modelId="{D87C6048-1782-484C-8B5E-85D87EB50235}" type="presOf" srcId="{403292FD-C9BE-4651-AD20-C02D5B6FC68B}" destId="{966C6789-0AAA-47A4-BC1C-04690FEE9475}" srcOrd="0" destOrd="7" presId="urn:microsoft.com/office/officeart/2005/8/layout/hList1"/>
    <dgm:cxn modelId="{5A816C2F-3B1D-4B4C-B5B0-ACF76263B0DE}" type="presOf" srcId="{D136F3E5-C200-4A0C-B103-87C4AC6FEE7F}" destId="{966C6789-0AAA-47A4-BC1C-04690FEE9475}" srcOrd="0" destOrd="11" presId="urn:microsoft.com/office/officeart/2005/8/layout/hList1"/>
    <dgm:cxn modelId="{892FCAFE-128F-435C-8E9E-044E07A95FA8}" srcId="{C18676E7-427F-4601-AAC8-579255A86EC9}" destId="{FFE5B0EE-22C2-4B7D-9B72-BB65EE949C10}" srcOrd="0" destOrd="0" parTransId="{AD32B945-2B99-4312-91C7-8912CA121E07}" sibTransId="{CFA5DB0C-A717-4570-8A59-9685F165875B}"/>
    <dgm:cxn modelId="{22F29812-C2B4-4426-812D-3305B33BCCAD}" type="presOf" srcId="{8142128C-1334-4EDA-A8A4-8F1E65398F28}" destId="{7EA370DB-6BFE-4BA1-B33F-F30480A74E15}" srcOrd="0" destOrd="7" presId="urn:microsoft.com/office/officeart/2005/8/layout/hList1"/>
    <dgm:cxn modelId="{030A1799-FB4A-4579-869E-89C20D2EF3A5}" type="presOf" srcId="{58387B48-C5AD-4FE3-A83B-DA28700853BD}" destId="{98F67ED3-5889-4BEB-8DF0-AE3BE2D18F63}" srcOrd="0" destOrd="4" presId="urn:microsoft.com/office/officeart/2005/8/layout/hList1"/>
    <dgm:cxn modelId="{60760573-AC33-41D9-B6BF-B1CB596B0A61}" type="presOf" srcId="{8E0CB888-7D87-45EB-A8A6-02D6A5952C74}" destId="{7EA370DB-6BFE-4BA1-B33F-F30480A74E15}" srcOrd="0" destOrd="12" presId="urn:microsoft.com/office/officeart/2005/8/layout/hList1"/>
    <dgm:cxn modelId="{DB8F3178-81E1-4535-A731-401C0267FC97}" type="presOf" srcId="{FD69540F-1510-4266-A2FB-0BF47C38FC91}" destId="{98F67ED3-5889-4BEB-8DF0-AE3BE2D18F63}" srcOrd="0" destOrd="3" presId="urn:microsoft.com/office/officeart/2005/8/layout/hList1"/>
    <dgm:cxn modelId="{4454F789-92B3-4664-A93F-C51B27D1452A}" type="presOf" srcId="{FE0CE70E-F157-4AFC-96CE-0036C9ACA680}" destId="{98F67ED3-5889-4BEB-8DF0-AE3BE2D18F63}" srcOrd="0" destOrd="1" presId="urn:microsoft.com/office/officeart/2005/8/layout/hList1"/>
    <dgm:cxn modelId="{C185FBF9-C8BE-4937-BE4A-007C860E300A}" type="presOf" srcId="{FD9E444C-0990-488E-9181-D04C38E6ADE6}" destId="{98F67ED3-5889-4BEB-8DF0-AE3BE2D18F63}" srcOrd="0" destOrd="10" presId="urn:microsoft.com/office/officeart/2005/8/layout/hList1"/>
    <dgm:cxn modelId="{2B8A3164-73B8-4A40-8DB6-6F2198699108}" srcId="{82C956A1-54C4-4526-A588-D53EEBD1EA88}" destId="{D27A4F58-9144-4775-84F1-621770BA9B24}" srcOrd="5" destOrd="0" parTransId="{0ABFC53A-F36A-4D56-8F23-AB1B477F60BA}" sibTransId="{7718ECA5-860C-4B5D-8649-BC01A01B8547}"/>
    <dgm:cxn modelId="{0C42F8CD-C439-4A39-9431-40138DC49AC2}" type="presOf" srcId="{B5392A8A-0178-454F-A6A9-C5C81C038971}" destId="{7EA370DB-6BFE-4BA1-B33F-F30480A74E15}" srcOrd="0" destOrd="4" presId="urn:microsoft.com/office/officeart/2005/8/layout/hList1"/>
    <dgm:cxn modelId="{145393BD-CE56-4B0B-AFF8-7890E0886A57}" srcId="{4669CB8C-F450-4374-B3DA-D958225547EA}" destId="{53FAE435-1EFB-4469-99BC-145EE9B0B0AA}" srcOrd="0" destOrd="0" parTransId="{87C7D520-DC06-4E1C-9646-6E02D8EC41E9}" sibTransId="{D9948480-04B4-47FF-85BF-5E63D7C78302}"/>
    <dgm:cxn modelId="{B3A0729F-A2A4-4886-9186-E3ADAC44A2B6}" type="presOf" srcId="{893357FC-8692-45C5-B9B7-1D813643530F}" destId="{7EA370DB-6BFE-4BA1-B33F-F30480A74E15}" srcOrd="0" destOrd="6" presId="urn:microsoft.com/office/officeart/2005/8/layout/hList1"/>
    <dgm:cxn modelId="{60C06058-C567-4055-9FDF-ACE947B5A8B4}" type="presOf" srcId="{FB0430F4-3CC6-4DFB-B051-968A59415244}" destId="{7EA370DB-6BFE-4BA1-B33F-F30480A74E15}" srcOrd="0" destOrd="10" presId="urn:microsoft.com/office/officeart/2005/8/layout/hList1"/>
    <dgm:cxn modelId="{F55926A1-A066-45A7-9F53-AB7EB2CE748A}" type="presOf" srcId="{0AC4DCD5-5DC8-4750-A368-43AED4AC9C4B}" destId="{966C6789-0AAA-47A4-BC1C-04690FEE9475}" srcOrd="0" destOrd="8" presId="urn:microsoft.com/office/officeart/2005/8/layout/hList1"/>
    <dgm:cxn modelId="{6990C70D-49E2-46F7-9B4B-636A2DD50470}" srcId="{B6021A0A-FB9E-4072-8F23-A71C144B7384}" destId="{EC1D90D2-DAF0-4856-9019-C6AB2BC72C17}" srcOrd="2" destOrd="0" parTransId="{A60B91ED-0ADC-47D5-B77D-B4411B4FB69D}" sibTransId="{268E80F1-4D9A-4972-BF81-3E200BBE5FF4}"/>
    <dgm:cxn modelId="{56EE4437-EFFB-4131-97CC-E8F40C5FAA04}" type="presOf" srcId="{B6021A0A-FB9E-4072-8F23-A71C144B7384}" destId="{49DEE24C-0E41-4197-913B-E2E13C615B29}" srcOrd="0" destOrd="0" presId="urn:microsoft.com/office/officeart/2005/8/layout/hList1"/>
    <dgm:cxn modelId="{787E276E-4673-4413-994B-0C793481C383}" srcId="{37BB1604-BC60-4DC7-86D0-E955CAAE4C86}" destId="{8AFB3DEB-DB98-45BA-9F6A-BC849CFF2965}" srcOrd="0" destOrd="0" parTransId="{78756D15-152B-4A35-83FC-6398C6D83AE3}" sibTransId="{98870073-32DE-4451-9156-4953F71EBEC1}"/>
    <dgm:cxn modelId="{67A15B73-5AA5-41BA-BEE1-57490D8D09D5}" type="presOf" srcId="{ADCDA645-F484-4DDD-B0C1-9F855B29AEE8}" destId="{98F67ED3-5889-4BEB-8DF0-AE3BE2D18F63}" srcOrd="0" destOrd="7" presId="urn:microsoft.com/office/officeart/2005/8/layout/hList1"/>
    <dgm:cxn modelId="{1794820B-2966-4943-812E-1BAE8747E130}" srcId="{82C956A1-54C4-4526-A588-D53EEBD1EA88}" destId="{53E02DCD-57BC-42A0-BB17-B509BC83AEE4}" srcOrd="1" destOrd="0" parTransId="{3ECB8DF7-A4C9-4F98-AABB-26B525236DBB}" sibTransId="{C6F078BC-F115-4CD5-BBD5-AA4CACD6D56D}"/>
    <dgm:cxn modelId="{4F7F18B5-6EA8-4F48-BFA2-4F0C7AA099D4}" srcId="{5A362EC3-92B8-448C-BF41-F93837E186A4}" destId="{29273B94-08EE-475D-9971-40DDFB67EFFC}" srcOrd="2" destOrd="0" parTransId="{A3A27CF0-1D34-4D4C-BB76-478F6756FF59}" sibTransId="{468209E8-AE7F-4B15-BB9D-737C5BA45AD8}"/>
    <dgm:cxn modelId="{AFBD2B65-4FB8-4AF1-BC49-5E8C5452F56C}" type="presOf" srcId="{A6E131B1-C1D8-4295-8552-1C8A7D498F69}" destId="{966C6789-0AAA-47A4-BC1C-04690FEE9475}" srcOrd="0" destOrd="10" presId="urn:microsoft.com/office/officeart/2005/8/layout/hList1"/>
    <dgm:cxn modelId="{EC0CAD76-7E5A-4774-B655-229CD59EE985}" srcId="{82C956A1-54C4-4526-A588-D53EEBD1EA88}" destId="{B5392A8A-0178-454F-A6A9-C5C81C038971}" srcOrd="0" destOrd="0" parTransId="{57EB0FAD-82B9-48D9-A30D-720AA6D5E8C2}" sibTransId="{2F88751B-A56A-457C-B354-AD451AD85309}"/>
    <dgm:cxn modelId="{9B4138A4-A8D4-472D-81F8-976AF9095086}" type="presOf" srcId="{68797B65-64A2-48AC-95D1-3020C399AA22}" destId="{966C6789-0AAA-47A4-BC1C-04690FEE9475}" srcOrd="0" destOrd="0" presId="urn:microsoft.com/office/officeart/2005/8/layout/hList1"/>
    <dgm:cxn modelId="{ACDA77F3-83BD-414C-B64F-00576793271D}" srcId="{7C4E1A3E-9D1D-4D3D-A86B-9929D1E731C8}" destId="{FDBCEBDD-5A9B-4307-AE5E-62806111AEDF}" srcOrd="3" destOrd="0" parTransId="{30AE62E2-7DE5-4B95-9BC0-C73363E67330}" sibTransId="{B24C23E3-5870-4403-A581-1312F80F14BE}"/>
    <dgm:cxn modelId="{70AC2B58-0A24-4338-9A27-8ECC9335F2A4}" srcId="{B6021A0A-FB9E-4072-8F23-A71C144B7384}" destId="{8E0CB888-7D87-45EB-A8A6-02D6A5952C74}" srcOrd="3" destOrd="0" parTransId="{16DCC52C-1195-4FC0-A36C-D63C5C7774EC}" sibTransId="{4F8183D8-7B5E-458D-95AE-94EDBF6377FA}"/>
    <dgm:cxn modelId="{FBDEB148-11C7-4261-AF7E-16A29B64A3BF}" srcId="{2B97D8F9-5991-41F6-A755-07ABF20DE4EF}" destId="{B6021A0A-FB9E-4072-8F23-A71C144B7384}" srcOrd="2" destOrd="0" parTransId="{60865B18-B7F3-49B7-B2BA-BBF7E86D7B62}" sibTransId="{F5B89804-CC30-4829-B94E-F58A598DC795}"/>
    <dgm:cxn modelId="{5537C72D-488C-44FE-9B24-D56BC2BA961D}" srcId="{B6021A0A-FB9E-4072-8F23-A71C144B7384}" destId="{2652AB08-0688-41E2-B867-633D55AA206C}" srcOrd="0" destOrd="0" parTransId="{7F927398-D5AA-482D-81EF-728BEB07D721}" sibTransId="{EB7CF093-1CE1-43FB-903A-F759C17EDD6C}"/>
    <dgm:cxn modelId="{634D2FBC-A1FF-4D4B-9C33-A463F171055E}" type="presOf" srcId="{D2A1A149-2210-406E-9AF6-B081025F3C6D}" destId="{966C6789-0AAA-47A4-BC1C-04690FEE9475}" srcOrd="0" destOrd="9" presId="urn:microsoft.com/office/officeart/2005/8/layout/hList1"/>
    <dgm:cxn modelId="{36F349EC-812F-492E-A1AB-B1A0BEC27148}" srcId="{5A362EC3-92B8-448C-BF41-F93837E186A4}" destId="{D136F3E5-C200-4A0C-B103-87C4AC6FEE7F}" srcOrd="7" destOrd="0" parTransId="{6B20A420-B427-418B-AF01-918848BC9EC0}" sibTransId="{1995D1CB-0059-470C-9CAD-81FB486B5DBC}"/>
    <dgm:cxn modelId="{B9F494B7-FF30-47DC-B3BB-54F6DAEB7F1E}" srcId="{EC1D90D2-DAF0-4856-9019-C6AB2BC72C17}" destId="{FE2AAAC7-7174-4D1C-9E5A-9A2F3052668D}" srcOrd="1" destOrd="0" parTransId="{D95B268C-1922-4D79-8449-C7FE07CBD742}" sibTransId="{692070F2-C6CE-48F2-8CDA-451E5771E0DE}"/>
    <dgm:cxn modelId="{8FA9C8DE-0A37-4C8B-B03B-FCEC3A4971D8}" type="presOf" srcId="{19755554-A5B0-4121-8609-327FE9919559}" destId="{98F67ED3-5889-4BEB-8DF0-AE3BE2D18F63}" srcOrd="0" destOrd="8" presId="urn:microsoft.com/office/officeart/2005/8/layout/hList1"/>
    <dgm:cxn modelId="{C393AD22-EE8A-43F5-94F3-FF11726179BF}" type="presOf" srcId="{2B97D8F9-5991-41F6-A755-07ABF20DE4EF}" destId="{BA65852A-1BCA-424E-9727-E559B6D97BDC}" srcOrd="0" destOrd="0" presId="urn:microsoft.com/office/officeart/2005/8/layout/hList1"/>
    <dgm:cxn modelId="{61D81404-6B74-4C83-BEC6-EEBEA7669D5E}" type="presOf" srcId="{FFE5B0EE-22C2-4B7D-9B72-BB65EE949C10}" destId="{98F67ED3-5889-4BEB-8DF0-AE3BE2D18F63}" srcOrd="0" destOrd="6" presId="urn:microsoft.com/office/officeart/2005/8/layout/hList1"/>
    <dgm:cxn modelId="{1C38CFA2-FC7B-4437-99FC-420B961E57DD}" srcId="{53FAE435-1EFB-4469-99BC-145EE9B0B0AA}" destId="{7C4E1A3E-9D1D-4D3D-A86B-9929D1E731C8}" srcOrd="1" destOrd="0" parTransId="{51FE7BBF-66CE-4028-9B87-78EDFFB18E49}" sibTransId="{41817DFA-8312-4073-90C6-3B32F2BAF90B}"/>
    <dgm:cxn modelId="{D0DC93C8-0403-4BB6-92AD-2F128844BBCC}" srcId="{5A362EC3-92B8-448C-BF41-F93837E186A4}" destId="{A6E131B1-C1D8-4295-8552-1C8A7D498F69}" srcOrd="6" destOrd="0" parTransId="{A05A1241-CC32-4231-9482-F2AB50D962FB}" sibTransId="{F5292090-AE0E-44F2-8F09-C6EEF2CA82DE}"/>
    <dgm:cxn modelId="{A57E5CF8-F740-4A52-AF34-BB90CBBD9F4B}" type="presOf" srcId="{74ABC303-A004-4F6C-9409-0E4F6A69F4CE}" destId="{966C6789-0AAA-47A4-BC1C-04690FEE9475}" srcOrd="0" destOrd="12" presId="urn:microsoft.com/office/officeart/2005/8/layout/hList1"/>
    <dgm:cxn modelId="{71BABA7A-C6D4-4908-8431-06CCFCBE3100}" srcId="{5A362EC3-92B8-448C-BF41-F93837E186A4}" destId="{EEF1D3EF-4C7A-4676-8AA3-03A4BBE2BDC5}" srcOrd="0" destOrd="0" parTransId="{FDF9B0EE-06E7-44CB-B965-98A95E13D74F}" sibTransId="{EE4D10A9-525C-4DCD-8964-19A2C2C4D33B}"/>
    <dgm:cxn modelId="{FD434341-E887-4FD7-8CFB-079D21316D89}" srcId="{5A362EC3-92B8-448C-BF41-F93837E186A4}" destId="{0AC4DCD5-5DC8-4750-A368-43AED4AC9C4B}" srcOrd="4" destOrd="0" parTransId="{12033153-C4CD-4BC3-9308-C421F3D53D52}" sibTransId="{9AD9FF75-F25D-4DDC-8AC4-2DA5E736AD07}"/>
    <dgm:cxn modelId="{FAA95863-A40C-46F3-A306-D176A757D93F}" type="presOf" srcId="{C18676E7-427F-4601-AAC8-579255A86EC9}" destId="{98F67ED3-5889-4BEB-8DF0-AE3BE2D18F63}" srcOrd="0" destOrd="5" presId="urn:microsoft.com/office/officeart/2005/8/layout/hList1"/>
    <dgm:cxn modelId="{796574E2-20B7-442E-B506-0F7E7C5A7576}" type="presOf" srcId="{2237546F-C738-4BBA-8508-0ED1E41FF907}" destId="{7EA370DB-6BFE-4BA1-B33F-F30480A74E15}" srcOrd="0" destOrd="8" presId="urn:microsoft.com/office/officeart/2005/8/layout/hList1"/>
    <dgm:cxn modelId="{B4FEC3E2-0620-40B3-A04B-270506704905}" srcId="{68797B65-64A2-48AC-95D1-3020C399AA22}" destId="{37BB1604-BC60-4DC7-86D0-E955CAAE4C86}" srcOrd="0" destOrd="0" parTransId="{C8F5088C-C519-45A7-BD26-1BE4B276F7C1}" sibTransId="{ADC77EB1-5648-4EFD-A84F-EE093B03FEAF}"/>
    <dgm:cxn modelId="{8446A425-2CEC-4151-9099-6434D02986E3}" srcId="{82C956A1-54C4-4526-A588-D53EEBD1EA88}" destId="{8142128C-1334-4EDA-A8A4-8F1E65398F28}" srcOrd="3" destOrd="0" parTransId="{4137FDF4-34DE-4E6C-A137-04A7B9E64EDF}" sibTransId="{174C9E85-97F5-4995-8B8A-CCC62FC79663}"/>
    <dgm:cxn modelId="{6D19E0AB-D66E-4D49-9CC4-996C8E2524A3}" srcId="{B6021A0A-FB9E-4072-8F23-A71C144B7384}" destId="{7005B07C-1FE7-4DC8-BF52-662D756AED4A}" srcOrd="1" destOrd="0" parTransId="{8B364BE4-6663-4EA9-869E-20693A6918B7}" sibTransId="{F2B2DF6D-A9F4-48F2-B844-8177CFE9400B}"/>
    <dgm:cxn modelId="{F825A601-6758-4E8C-B1AB-0C2C16F3394A}" type="presOf" srcId="{53FAE435-1EFB-4469-99BC-145EE9B0B0AA}" destId="{98F67ED3-5889-4BEB-8DF0-AE3BE2D18F63}" srcOrd="0" destOrd="0" presId="urn:microsoft.com/office/officeart/2005/8/layout/hList1"/>
    <dgm:cxn modelId="{65A5CB9B-CABD-4856-8927-0834B3BB3336}" srcId="{5A362EC3-92B8-448C-BF41-F93837E186A4}" destId="{D2A1A149-2210-406E-9AF6-B081025F3C6D}" srcOrd="5" destOrd="0" parTransId="{48E8AAC8-7135-4770-A416-68DD08508503}" sibTransId="{9C53FB39-452D-4415-9E7B-9DD4BC7EB30F}"/>
    <dgm:cxn modelId="{444D2E2A-E6AE-4091-90ED-A4B6F4659784}" type="presOf" srcId="{5A362EC3-92B8-448C-BF41-F93837E186A4}" destId="{966C6789-0AAA-47A4-BC1C-04690FEE9475}" srcOrd="0" destOrd="3" presId="urn:microsoft.com/office/officeart/2005/8/layout/hList1"/>
    <dgm:cxn modelId="{1293D029-AF40-478A-8EA9-1DAE392F94CF}" srcId="{68797B65-64A2-48AC-95D1-3020C399AA22}" destId="{5A362EC3-92B8-448C-BF41-F93837E186A4}" srcOrd="1" destOrd="0" parTransId="{D9C296A9-95A0-473A-86BC-1B4EAB286FB9}" sibTransId="{39475B28-636A-420B-8B76-94939FB1545B}"/>
    <dgm:cxn modelId="{440E0BE2-EA04-4750-BB5D-A185E1251EAE}" type="presOf" srcId="{8AFB3DEB-DB98-45BA-9F6A-BC849CFF2965}" destId="{966C6789-0AAA-47A4-BC1C-04690FEE9475}" srcOrd="0" destOrd="2" presId="urn:microsoft.com/office/officeart/2005/8/layout/hList1"/>
    <dgm:cxn modelId="{84C0A50C-34D7-44CF-B2A8-2B6D526E8DAA}" type="presOf" srcId="{37BB1604-BC60-4DC7-86D0-E955CAAE4C86}" destId="{966C6789-0AAA-47A4-BC1C-04690FEE9475}" srcOrd="0" destOrd="1" presId="urn:microsoft.com/office/officeart/2005/8/layout/hList1"/>
    <dgm:cxn modelId="{3A5573B2-0A19-4226-AC78-BD36D8198156}" srcId="{5A362EC3-92B8-448C-BF41-F93837E186A4}" destId="{60D9E7E5-7924-49EE-B213-A10B3D2BEF9F}" srcOrd="1" destOrd="0" parTransId="{335F5B0E-E99B-41EB-8022-C779E0B50589}" sibTransId="{9CBA8ACD-4790-4A00-ACD7-C0545FEAE4CF}"/>
    <dgm:cxn modelId="{562347E3-0300-4586-9FBE-00FB652B748A}" type="presOf" srcId="{EEF1D3EF-4C7A-4676-8AA3-03A4BBE2BDC5}" destId="{966C6789-0AAA-47A4-BC1C-04690FEE9475}" srcOrd="0" destOrd="4" presId="urn:microsoft.com/office/officeart/2005/8/layout/hList1"/>
    <dgm:cxn modelId="{6AD35F66-4D89-49C6-83DC-C83E969C115B}" srcId="{7C4E1A3E-9D1D-4D3D-A86B-9929D1E731C8}" destId="{ADCDA645-F484-4DDD-B0C1-9F855B29AEE8}" srcOrd="2" destOrd="0" parTransId="{3B23402D-1CA0-4E30-867A-420BAECB63C1}" sibTransId="{F77919ED-C2A3-4034-9922-588440E4D02E}"/>
    <dgm:cxn modelId="{0C2B7661-8F27-4812-AC00-E760691B0288}" srcId="{7C4E1A3E-9D1D-4D3D-A86B-9929D1E731C8}" destId="{C18676E7-427F-4601-AAC8-579255A86EC9}" srcOrd="1" destOrd="0" parTransId="{D480E2E8-3233-4E97-9762-4E3369211640}" sibTransId="{7076641D-83B4-47C4-956A-63E43BF8AB0E}"/>
    <dgm:cxn modelId="{6E94EBF2-472E-4AC0-801F-9FBE7C94B5BC}" type="presOf" srcId="{7C4E1A3E-9D1D-4D3D-A86B-9929D1E731C8}" destId="{98F67ED3-5889-4BEB-8DF0-AE3BE2D18F63}" srcOrd="0" destOrd="2" presId="urn:microsoft.com/office/officeart/2005/8/layout/hList1"/>
    <dgm:cxn modelId="{D1DF6FAF-888C-4257-BF87-22C61196AA3E}" srcId="{FDBCEBDD-5A9B-4307-AE5E-62806111AEDF}" destId="{FD9E444C-0990-488E-9181-D04C38E6ADE6}" srcOrd="0" destOrd="0" parTransId="{85F85A26-A01B-4F65-947E-99FDEDD3316D}" sibTransId="{E30C8584-F5A6-4E31-BD39-9BCB2027369F}"/>
    <dgm:cxn modelId="{9D3B81AD-3CA4-44A7-A135-D3FCB43D6C5C}" type="presOf" srcId="{D27A4F58-9144-4775-84F1-621770BA9B24}" destId="{7EA370DB-6BFE-4BA1-B33F-F30480A74E15}" srcOrd="0" destOrd="9" presId="urn:microsoft.com/office/officeart/2005/8/layout/hList1"/>
    <dgm:cxn modelId="{E5605D55-E960-4137-991E-6EC4EB4B8CCC}" type="presOf" srcId="{017F2894-521D-40A7-8EC6-97BCE1FAFA9B}" destId="{8694FF19-56FC-4679-853C-BABC0A98DBC5}" srcOrd="0" destOrd="0" presId="urn:microsoft.com/office/officeart/2005/8/layout/hList1"/>
    <dgm:cxn modelId="{CADE319E-1E51-45B0-9FB5-C2BE4CF72B25}" srcId="{53FAE435-1EFB-4469-99BC-145EE9B0B0AA}" destId="{FE0CE70E-F157-4AFC-96CE-0036C9ACA680}" srcOrd="0" destOrd="0" parTransId="{A87F7763-02A7-4ACC-979F-0AD1DD34C0BD}" sibTransId="{8886E861-4104-441C-93B5-282E52B3C76B}"/>
    <dgm:cxn modelId="{F834C4A8-2464-41F4-ACC7-68F0EBEAD791}" type="presOf" srcId="{2652AB08-0688-41E2-B867-633D55AA206C}" destId="{7EA370DB-6BFE-4BA1-B33F-F30480A74E15}" srcOrd="0" destOrd="0" presId="urn:microsoft.com/office/officeart/2005/8/layout/hList1"/>
    <dgm:cxn modelId="{74F312F7-8655-46DD-9294-620DCDE25124}" type="presParOf" srcId="{BA65852A-1BCA-424E-9727-E559B6D97BDC}" destId="{55F5F5BC-A87C-4284-BC87-9AEFC7A7A924}" srcOrd="0" destOrd="0" presId="urn:microsoft.com/office/officeart/2005/8/layout/hList1"/>
    <dgm:cxn modelId="{052BDF5F-2575-400E-84A1-88CDD74FB369}" type="presParOf" srcId="{55F5F5BC-A87C-4284-BC87-9AEFC7A7A924}" destId="{67B7C421-6F4D-42FD-9F07-1BC0F91E3066}" srcOrd="0" destOrd="0" presId="urn:microsoft.com/office/officeart/2005/8/layout/hList1"/>
    <dgm:cxn modelId="{166FD5E2-555D-4EBB-9C75-111EA4C5E926}" type="presParOf" srcId="{55F5F5BC-A87C-4284-BC87-9AEFC7A7A924}" destId="{98F67ED3-5889-4BEB-8DF0-AE3BE2D18F63}" srcOrd="1" destOrd="0" presId="urn:microsoft.com/office/officeart/2005/8/layout/hList1"/>
    <dgm:cxn modelId="{04B70801-4F26-45B2-9AE4-A544016B77E0}" type="presParOf" srcId="{BA65852A-1BCA-424E-9727-E559B6D97BDC}" destId="{76FC918C-B272-4A4F-85B8-4B692B01E73B}" srcOrd="1" destOrd="0" presId="urn:microsoft.com/office/officeart/2005/8/layout/hList1"/>
    <dgm:cxn modelId="{73C30347-D024-4B9E-A8BA-B25570166EF1}" type="presParOf" srcId="{BA65852A-1BCA-424E-9727-E559B6D97BDC}" destId="{88AB3889-26BE-495A-9F57-00104F324A38}" srcOrd="2" destOrd="0" presId="urn:microsoft.com/office/officeart/2005/8/layout/hList1"/>
    <dgm:cxn modelId="{7D3BED49-297F-46E0-875A-B9909F830F24}" type="presParOf" srcId="{88AB3889-26BE-495A-9F57-00104F324A38}" destId="{8694FF19-56FC-4679-853C-BABC0A98DBC5}" srcOrd="0" destOrd="0" presId="urn:microsoft.com/office/officeart/2005/8/layout/hList1"/>
    <dgm:cxn modelId="{1888DA6D-4BB2-4F05-A1E5-313E4FFAF953}" type="presParOf" srcId="{88AB3889-26BE-495A-9F57-00104F324A38}" destId="{966C6789-0AAA-47A4-BC1C-04690FEE9475}" srcOrd="1" destOrd="0" presId="urn:microsoft.com/office/officeart/2005/8/layout/hList1"/>
    <dgm:cxn modelId="{0729912B-BF86-497A-A6F8-DD6D80FFE97C}" type="presParOf" srcId="{BA65852A-1BCA-424E-9727-E559B6D97BDC}" destId="{4629C7E3-2F2D-4CC8-A7BD-3DD2609DC63E}" srcOrd="3" destOrd="0" presId="urn:microsoft.com/office/officeart/2005/8/layout/hList1"/>
    <dgm:cxn modelId="{273005D4-E285-49E7-97C7-985AAC9892D3}" type="presParOf" srcId="{BA65852A-1BCA-424E-9727-E559B6D97BDC}" destId="{D0D08A13-FA92-48E3-8A3A-9534BEB2646D}" srcOrd="4" destOrd="0" presId="urn:microsoft.com/office/officeart/2005/8/layout/hList1"/>
    <dgm:cxn modelId="{F3BE69E7-6CB4-49A6-82B3-5EE028331649}" type="presParOf" srcId="{D0D08A13-FA92-48E3-8A3A-9534BEB2646D}" destId="{49DEE24C-0E41-4197-913B-E2E13C615B29}" srcOrd="0" destOrd="0" presId="urn:microsoft.com/office/officeart/2005/8/layout/hList1"/>
    <dgm:cxn modelId="{C63B933A-DC23-4476-A8D6-47CEA91079BB}" type="presParOf" srcId="{D0D08A13-FA92-48E3-8A3A-9534BEB2646D}" destId="{7EA370DB-6BFE-4BA1-B33F-F30480A74E1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F4D214-ACDD-4B74-95A4-EF435969C9D9}" type="doc">
      <dgm:prSet loTypeId="urn:microsoft.com/office/officeart/2005/8/layout/chevron1" loCatId="process" qsTypeId="urn:microsoft.com/office/officeart/2005/8/quickstyle/simple1" qsCatId="simple" csTypeId="urn:microsoft.com/office/officeart/2005/8/colors/accent1_2" csCatId="accent1" phldr="1"/>
      <dgm:spPr/>
    </dgm:pt>
    <dgm:pt modelId="{D728EE99-2301-400B-A2AD-031EB5B2A2A4}">
      <dgm:prSet phldrT="[Text]"/>
      <dgm:spPr/>
      <dgm:t>
        <a:bodyPr/>
        <a:lstStyle/>
        <a:p>
          <a:r>
            <a:rPr lang="en-US" dirty="0" smtClean="0"/>
            <a:t>Phase 1:</a:t>
          </a:r>
          <a:endParaRPr lang="en-US" dirty="0"/>
        </a:p>
      </dgm:t>
    </dgm:pt>
    <dgm:pt modelId="{AB810F30-7F96-4594-8E5D-BB5E5707EA7B}" type="parTrans" cxnId="{56AE75B3-88FC-4744-88BD-E16FEB11E335}">
      <dgm:prSet/>
      <dgm:spPr/>
      <dgm:t>
        <a:bodyPr/>
        <a:lstStyle/>
        <a:p>
          <a:endParaRPr lang="en-US"/>
        </a:p>
      </dgm:t>
    </dgm:pt>
    <dgm:pt modelId="{E9B396B5-0D5B-4B19-86D8-A0853344D8EF}" type="sibTrans" cxnId="{56AE75B3-88FC-4744-88BD-E16FEB11E335}">
      <dgm:prSet/>
      <dgm:spPr/>
      <dgm:t>
        <a:bodyPr/>
        <a:lstStyle/>
        <a:p>
          <a:endParaRPr lang="en-US"/>
        </a:p>
      </dgm:t>
    </dgm:pt>
    <dgm:pt modelId="{48403762-5180-4E45-9F60-06E6EE6526B1}">
      <dgm:prSet/>
      <dgm:spPr/>
      <dgm:t>
        <a:bodyPr/>
        <a:lstStyle/>
        <a:p>
          <a:r>
            <a:rPr lang="en-US" dirty="0" smtClean="0"/>
            <a:t>Phase 2:</a:t>
          </a:r>
          <a:endParaRPr lang="en-US" dirty="0"/>
        </a:p>
      </dgm:t>
    </dgm:pt>
    <dgm:pt modelId="{7715E2FA-7135-4DE2-B7BC-02B4AA586802}" type="parTrans" cxnId="{4019BF7A-60BE-4E04-B28D-10CCCA3B170A}">
      <dgm:prSet/>
      <dgm:spPr/>
      <dgm:t>
        <a:bodyPr/>
        <a:lstStyle/>
        <a:p>
          <a:endParaRPr lang="en-US"/>
        </a:p>
      </dgm:t>
    </dgm:pt>
    <dgm:pt modelId="{CA7F40E0-66C0-44B1-9547-074B8B60BF08}" type="sibTrans" cxnId="{4019BF7A-60BE-4E04-B28D-10CCCA3B170A}">
      <dgm:prSet/>
      <dgm:spPr/>
      <dgm:t>
        <a:bodyPr/>
        <a:lstStyle/>
        <a:p>
          <a:endParaRPr lang="en-US"/>
        </a:p>
      </dgm:t>
    </dgm:pt>
    <dgm:pt modelId="{37FFE12A-4685-4587-BD87-61EF1AB31CEF}">
      <dgm:prSet/>
      <dgm:spPr/>
      <dgm:t>
        <a:bodyPr/>
        <a:lstStyle/>
        <a:p>
          <a:r>
            <a:rPr lang="en-US" dirty="0" smtClean="0"/>
            <a:t>Phase 3:</a:t>
          </a:r>
          <a:endParaRPr lang="en-US" dirty="0" smtClean="0"/>
        </a:p>
      </dgm:t>
    </dgm:pt>
    <dgm:pt modelId="{D4926C45-31BA-48DD-A31A-9F93463766C5}" type="parTrans" cxnId="{4BE9E1D2-91C5-4979-9991-D134082C4B09}">
      <dgm:prSet/>
      <dgm:spPr/>
      <dgm:t>
        <a:bodyPr/>
        <a:lstStyle/>
        <a:p>
          <a:endParaRPr lang="en-US"/>
        </a:p>
      </dgm:t>
    </dgm:pt>
    <dgm:pt modelId="{1C467AA2-B34E-4D4B-ABF4-6F666F14C205}" type="sibTrans" cxnId="{4BE9E1D2-91C5-4979-9991-D134082C4B09}">
      <dgm:prSet/>
      <dgm:spPr/>
      <dgm:t>
        <a:bodyPr/>
        <a:lstStyle/>
        <a:p>
          <a:endParaRPr lang="en-US"/>
        </a:p>
      </dgm:t>
    </dgm:pt>
    <dgm:pt modelId="{316B4C0A-0D1A-4488-AE82-9F9508DA1F2E}">
      <dgm:prSet phldrT="[Text]"/>
      <dgm:spPr/>
      <dgm:t>
        <a:bodyPr/>
        <a:lstStyle/>
        <a:p>
          <a:r>
            <a:rPr lang="en-US" smtClean="0"/>
            <a:t>Identifying critical assets and the threats to those assets</a:t>
          </a:r>
          <a:endParaRPr lang="en-US"/>
        </a:p>
      </dgm:t>
    </dgm:pt>
    <dgm:pt modelId="{BC724B60-28A4-4289-8410-65927435C0C9}" type="parTrans" cxnId="{36A65F05-70BA-4219-86F2-0773F2DA8709}">
      <dgm:prSet/>
      <dgm:spPr/>
      <dgm:t>
        <a:bodyPr/>
        <a:lstStyle/>
        <a:p>
          <a:endParaRPr lang="en-US"/>
        </a:p>
      </dgm:t>
    </dgm:pt>
    <dgm:pt modelId="{67B99BBF-C84A-425E-9C7C-C44A33979282}" type="sibTrans" cxnId="{36A65F05-70BA-4219-86F2-0773F2DA8709}">
      <dgm:prSet/>
      <dgm:spPr/>
      <dgm:t>
        <a:bodyPr/>
        <a:lstStyle/>
        <a:p>
          <a:endParaRPr lang="en-US"/>
        </a:p>
      </dgm:t>
    </dgm:pt>
    <dgm:pt modelId="{87E48ACC-D593-41D2-B6BE-141267F910CA}">
      <dgm:prSet/>
      <dgm:spPr/>
      <dgm:t>
        <a:bodyPr/>
        <a:lstStyle/>
        <a:p>
          <a:r>
            <a:rPr lang="en-US" smtClean="0"/>
            <a:t>Identifying vulnerabilities, both organizational and technological, that expose those threats, creating risk to the organization</a:t>
          </a:r>
          <a:endParaRPr lang="en-US" dirty="0"/>
        </a:p>
      </dgm:t>
    </dgm:pt>
    <dgm:pt modelId="{BA73B5AA-E27C-46F7-9772-BFE5661FECFA}" type="parTrans" cxnId="{974FEDBF-8668-4B80-A9DB-98E32DC2842F}">
      <dgm:prSet/>
      <dgm:spPr/>
      <dgm:t>
        <a:bodyPr/>
        <a:lstStyle/>
        <a:p>
          <a:endParaRPr lang="en-US"/>
        </a:p>
      </dgm:t>
    </dgm:pt>
    <dgm:pt modelId="{BE745747-29B3-4D9C-AD53-CA6D03F2982E}" type="sibTrans" cxnId="{974FEDBF-8668-4B80-A9DB-98E32DC2842F}">
      <dgm:prSet/>
      <dgm:spPr/>
      <dgm:t>
        <a:bodyPr/>
        <a:lstStyle/>
        <a:p>
          <a:endParaRPr lang="en-US"/>
        </a:p>
      </dgm:t>
    </dgm:pt>
    <dgm:pt modelId="{6C924242-C199-405D-8398-70B543417317}">
      <dgm:prSet/>
      <dgm:spPr/>
      <dgm:t>
        <a:bodyPr/>
        <a:lstStyle/>
        <a:p>
          <a:r>
            <a:rPr lang="en-US" smtClean="0"/>
            <a:t>Developing </a:t>
          </a:r>
          <a:r>
            <a:rPr lang="en-US" dirty="0" smtClean="0"/>
            <a:t>practice-based protection strategy and risk mitigation plans to support the organization's mission and priorities</a:t>
          </a:r>
          <a:endParaRPr lang="en-US" dirty="0" smtClean="0"/>
        </a:p>
      </dgm:t>
    </dgm:pt>
    <dgm:pt modelId="{0C4FF7DC-36DA-496F-B236-50FDE1F48CCE}" type="parTrans" cxnId="{66E3157B-2EDD-4CF3-AB2B-0EDF4FE5A3B3}">
      <dgm:prSet/>
      <dgm:spPr/>
      <dgm:t>
        <a:bodyPr/>
        <a:lstStyle/>
        <a:p>
          <a:endParaRPr lang="en-US"/>
        </a:p>
      </dgm:t>
    </dgm:pt>
    <dgm:pt modelId="{99982ED8-A4B5-4212-B502-D228ECD9309D}" type="sibTrans" cxnId="{66E3157B-2EDD-4CF3-AB2B-0EDF4FE5A3B3}">
      <dgm:prSet/>
      <dgm:spPr/>
      <dgm:t>
        <a:bodyPr/>
        <a:lstStyle/>
        <a:p>
          <a:endParaRPr lang="en-US"/>
        </a:p>
      </dgm:t>
    </dgm:pt>
    <dgm:pt modelId="{3F986EBF-D2A6-439F-BA59-842EBEECF5E1}" type="pres">
      <dgm:prSet presAssocID="{13F4D214-ACDD-4B74-95A4-EF435969C9D9}" presName="Name0" presStyleCnt="0">
        <dgm:presLayoutVars>
          <dgm:dir/>
          <dgm:animLvl val="lvl"/>
          <dgm:resizeHandles val="exact"/>
        </dgm:presLayoutVars>
      </dgm:prSet>
      <dgm:spPr/>
    </dgm:pt>
    <dgm:pt modelId="{8BE38530-DAB9-4228-8A1C-B935DF711B17}" type="pres">
      <dgm:prSet presAssocID="{D728EE99-2301-400B-A2AD-031EB5B2A2A4}" presName="composite" presStyleCnt="0"/>
      <dgm:spPr/>
    </dgm:pt>
    <dgm:pt modelId="{749FDD7E-BC96-4AA5-BEDB-D99CB87F3A8A}" type="pres">
      <dgm:prSet presAssocID="{D728EE99-2301-400B-A2AD-031EB5B2A2A4}" presName="parTx" presStyleLbl="node1" presStyleIdx="0" presStyleCnt="3">
        <dgm:presLayoutVars>
          <dgm:chMax val="0"/>
          <dgm:chPref val="0"/>
          <dgm:bulletEnabled val="1"/>
        </dgm:presLayoutVars>
      </dgm:prSet>
      <dgm:spPr/>
    </dgm:pt>
    <dgm:pt modelId="{54E6BBA3-3147-4A3F-94A2-7DCBB73B6452}" type="pres">
      <dgm:prSet presAssocID="{D728EE99-2301-400B-A2AD-031EB5B2A2A4}" presName="desTx" presStyleLbl="revTx" presStyleIdx="0" presStyleCnt="3">
        <dgm:presLayoutVars>
          <dgm:bulletEnabled val="1"/>
        </dgm:presLayoutVars>
      </dgm:prSet>
      <dgm:spPr/>
    </dgm:pt>
    <dgm:pt modelId="{BECF886F-0EEB-4E25-A50D-31AB9CB6A318}" type="pres">
      <dgm:prSet presAssocID="{E9B396B5-0D5B-4B19-86D8-A0853344D8EF}" presName="space" presStyleCnt="0"/>
      <dgm:spPr/>
    </dgm:pt>
    <dgm:pt modelId="{4819D2F6-A687-4DA8-9B95-6DEF1912A29A}" type="pres">
      <dgm:prSet presAssocID="{48403762-5180-4E45-9F60-06E6EE6526B1}" presName="composite" presStyleCnt="0"/>
      <dgm:spPr/>
    </dgm:pt>
    <dgm:pt modelId="{B2365F08-774F-473C-A8E9-126EA0BA2B44}" type="pres">
      <dgm:prSet presAssocID="{48403762-5180-4E45-9F60-06E6EE6526B1}" presName="parTx" presStyleLbl="node1" presStyleIdx="1" presStyleCnt="3">
        <dgm:presLayoutVars>
          <dgm:chMax val="0"/>
          <dgm:chPref val="0"/>
          <dgm:bulletEnabled val="1"/>
        </dgm:presLayoutVars>
      </dgm:prSet>
      <dgm:spPr/>
    </dgm:pt>
    <dgm:pt modelId="{20D94F94-DE4D-4CEB-B283-72FD02CD9C0E}" type="pres">
      <dgm:prSet presAssocID="{48403762-5180-4E45-9F60-06E6EE6526B1}" presName="desTx" presStyleLbl="revTx" presStyleIdx="1" presStyleCnt="3">
        <dgm:presLayoutVars>
          <dgm:bulletEnabled val="1"/>
        </dgm:presLayoutVars>
      </dgm:prSet>
      <dgm:spPr/>
      <dgm:t>
        <a:bodyPr/>
        <a:lstStyle/>
        <a:p>
          <a:endParaRPr lang="en-US"/>
        </a:p>
      </dgm:t>
    </dgm:pt>
    <dgm:pt modelId="{42F729BA-190D-46D2-A698-446F12B71726}" type="pres">
      <dgm:prSet presAssocID="{CA7F40E0-66C0-44B1-9547-074B8B60BF08}" presName="space" presStyleCnt="0"/>
      <dgm:spPr/>
    </dgm:pt>
    <dgm:pt modelId="{4A422695-4F32-499A-8269-A4EA122DF62A}" type="pres">
      <dgm:prSet presAssocID="{37FFE12A-4685-4587-BD87-61EF1AB31CEF}" presName="composite" presStyleCnt="0"/>
      <dgm:spPr/>
    </dgm:pt>
    <dgm:pt modelId="{09DFE108-A103-4883-9C5A-E37EB8597C11}" type="pres">
      <dgm:prSet presAssocID="{37FFE12A-4685-4587-BD87-61EF1AB31CEF}" presName="parTx" presStyleLbl="node1" presStyleIdx="2" presStyleCnt="3">
        <dgm:presLayoutVars>
          <dgm:chMax val="0"/>
          <dgm:chPref val="0"/>
          <dgm:bulletEnabled val="1"/>
        </dgm:presLayoutVars>
      </dgm:prSet>
      <dgm:spPr/>
      <dgm:t>
        <a:bodyPr/>
        <a:lstStyle/>
        <a:p>
          <a:endParaRPr lang="en-US"/>
        </a:p>
      </dgm:t>
    </dgm:pt>
    <dgm:pt modelId="{6E041B45-ABFD-4A36-80E9-BEF1D81A7707}" type="pres">
      <dgm:prSet presAssocID="{37FFE12A-4685-4587-BD87-61EF1AB31CEF}" presName="desTx" presStyleLbl="revTx" presStyleIdx="2" presStyleCnt="3">
        <dgm:presLayoutVars>
          <dgm:bulletEnabled val="1"/>
        </dgm:presLayoutVars>
      </dgm:prSet>
      <dgm:spPr/>
    </dgm:pt>
  </dgm:ptLst>
  <dgm:cxnLst>
    <dgm:cxn modelId="{4BE9E1D2-91C5-4979-9991-D134082C4B09}" srcId="{13F4D214-ACDD-4B74-95A4-EF435969C9D9}" destId="{37FFE12A-4685-4587-BD87-61EF1AB31CEF}" srcOrd="2" destOrd="0" parTransId="{D4926C45-31BA-48DD-A31A-9F93463766C5}" sibTransId="{1C467AA2-B34E-4D4B-ABF4-6F666F14C205}"/>
    <dgm:cxn modelId="{A2109DC0-CAB5-476D-864E-0C79319F0756}" type="presOf" srcId="{37FFE12A-4685-4587-BD87-61EF1AB31CEF}" destId="{09DFE108-A103-4883-9C5A-E37EB8597C11}" srcOrd="0" destOrd="0" presId="urn:microsoft.com/office/officeart/2005/8/layout/chevron1"/>
    <dgm:cxn modelId="{096E0847-6B46-48B6-9B89-96B57755C527}" type="presOf" srcId="{316B4C0A-0D1A-4488-AE82-9F9508DA1F2E}" destId="{54E6BBA3-3147-4A3F-94A2-7DCBB73B6452}" srcOrd="0" destOrd="0" presId="urn:microsoft.com/office/officeart/2005/8/layout/chevron1"/>
    <dgm:cxn modelId="{36A65F05-70BA-4219-86F2-0773F2DA8709}" srcId="{D728EE99-2301-400B-A2AD-031EB5B2A2A4}" destId="{316B4C0A-0D1A-4488-AE82-9F9508DA1F2E}" srcOrd="0" destOrd="0" parTransId="{BC724B60-28A4-4289-8410-65927435C0C9}" sibTransId="{67B99BBF-C84A-425E-9C7C-C44A33979282}"/>
    <dgm:cxn modelId="{4A76CBF5-84C2-4D3F-97A0-8E03E76FDA0F}" type="presOf" srcId="{87E48ACC-D593-41D2-B6BE-141267F910CA}" destId="{20D94F94-DE4D-4CEB-B283-72FD02CD9C0E}" srcOrd="0" destOrd="0" presId="urn:microsoft.com/office/officeart/2005/8/layout/chevron1"/>
    <dgm:cxn modelId="{56AE75B3-88FC-4744-88BD-E16FEB11E335}" srcId="{13F4D214-ACDD-4B74-95A4-EF435969C9D9}" destId="{D728EE99-2301-400B-A2AD-031EB5B2A2A4}" srcOrd="0" destOrd="0" parTransId="{AB810F30-7F96-4594-8E5D-BB5E5707EA7B}" sibTransId="{E9B396B5-0D5B-4B19-86D8-A0853344D8EF}"/>
    <dgm:cxn modelId="{52BFF187-1CF0-41D9-80A0-0B39BB7E8642}" type="presOf" srcId="{48403762-5180-4E45-9F60-06E6EE6526B1}" destId="{B2365F08-774F-473C-A8E9-126EA0BA2B44}" srcOrd="0" destOrd="0" presId="urn:microsoft.com/office/officeart/2005/8/layout/chevron1"/>
    <dgm:cxn modelId="{A9F67FAA-A8A3-4642-A5BE-4528C0EC916C}" type="presOf" srcId="{D728EE99-2301-400B-A2AD-031EB5B2A2A4}" destId="{749FDD7E-BC96-4AA5-BEDB-D99CB87F3A8A}" srcOrd="0" destOrd="0" presId="urn:microsoft.com/office/officeart/2005/8/layout/chevron1"/>
    <dgm:cxn modelId="{66E3157B-2EDD-4CF3-AB2B-0EDF4FE5A3B3}" srcId="{37FFE12A-4685-4587-BD87-61EF1AB31CEF}" destId="{6C924242-C199-405D-8398-70B543417317}" srcOrd="0" destOrd="0" parTransId="{0C4FF7DC-36DA-496F-B236-50FDE1F48CCE}" sibTransId="{99982ED8-A4B5-4212-B502-D228ECD9309D}"/>
    <dgm:cxn modelId="{47072337-CFC4-4EAB-AF60-A67DDA4AFC64}" type="presOf" srcId="{6C924242-C199-405D-8398-70B543417317}" destId="{6E041B45-ABFD-4A36-80E9-BEF1D81A7707}" srcOrd="0" destOrd="0" presId="urn:microsoft.com/office/officeart/2005/8/layout/chevron1"/>
    <dgm:cxn modelId="{043ED425-5FE4-4D03-B327-C63EC0764050}" type="presOf" srcId="{13F4D214-ACDD-4B74-95A4-EF435969C9D9}" destId="{3F986EBF-D2A6-439F-BA59-842EBEECF5E1}" srcOrd="0" destOrd="0" presId="urn:microsoft.com/office/officeart/2005/8/layout/chevron1"/>
    <dgm:cxn modelId="{4019BF7A-60BE-4E04-B28D-10CCCA3B170A}" srcId="{13F4D214-ACDD-4B74-95A4-EF435969C9D9}" destId="{48403762-5180-4E45-9F60-06E6EE6526B1}" srcOrd="1" destOrd="0" parTransId="{7715E2FA-7135-4DE2-B7BC-02B4AA586802}" sibTransId="{CA7F40E0-66C0-44B1-9547-074B8B60BF08}"/>
    <dgm:cxn modelId="{974FEDBF-8668-4B80-A9DB-98E32DC2842F}" srcId="{48403762-5180-4E45-9F60-06E6EE6526B1}" destId="{87E48ACC-D593-41D2-B6BE-141267F910CA}" srcOrd="0" destOrd="0" parTransId="{BA73B5AA-E27C-46F7-9772-BFE5661FECFA}" sibTransId="{BE745747-29B3-4D9C-AD53-CA6D03F2982E}"/>
    <dgm:cxn modelId="{00BF1B2A-26C0-450D-95BE-B887A2BC4B26}" type="presParOf" srcId="{3F986EBF-D2A6-439F-BA59-842EBEECF5E1}" destId="{8BE38530-DAB9-4228-8A1C-B935DF711B17}" srcOrd="0" destOrd="0" presId="urn:microsoft.com/office/officeart/2005/8/layout/chevron1"/>
    <dgm:cxn modelId="{FEB010AB-1D68-4D5C-B669-D9549A3838F2}" type="presParOf" srcId="{8BE38530-DAB9-4228-8A1C-B935DF711B17}" destId="{749FDD7E-BC96-4AA5-BEDB-D99CB87F3A8A}" srcOrd="0" destOrd="0" presId="urn:microsoft.com/office/officeart/2005/8/layout/chevron1"/>
    <dgm:cxn modelId="{5F43F2DC-822F-43FC-A7BA-FA32053D6645}" type="presParOf" srcId="{8BE38530-DAB9-4228-8A1C-B935DF711B17}" destId="{54E6BBA3-3147-4A3F-94A2-7DCBB73B6452}" srcOrd="1" destOrd="0" presId="urn:microsoft.com/office/officeart/2005/8/layout/chevron1"/>
    <dgm:cxn modelId="{01AB4749-FA55-420C-92D2-8468C026773E}" type="presParOf" srcId="{3F986EBF-D2A6-439F-BA59-842EBEECF5E1}" destId="{BECF886F-0EEB-4E25-A50D-31AB9CB6A318}" srcOrd="1" destOrd="0" presId="urn:microsoft.com/office/officeart/2005/8/layout/chevron1"/>
    <dgm:cxn modelId="{A69885F7-F6EC-4189-A370-60C5F7EF04B8}" type="presParOf" srcId="{3F986EBF-D2A6-439F-BA59-842EBEECF5E1}" destId="{4819D2F6-A687-4DA8-9B95-6DEF1912A29A}" srcOrd="2" destOrd="0" presId="urn:microsoft.com/office/officeart/2005/8/layout/chevron1"/>
    <dgm:cxn modelId="{72ACA483-1945-4636-A994-C7CFBFC68790}" type="presParOf" srcId="{4819D2F6-A687-4DA8-9B95-6DEF1912A29A}" destId="{B2365F08-774F-473C-A8E9-126EA0BA2B44}" srcOrd="0" destOrd="0" presId="urn:microsoft.com/office/officeart/2005/8/layout/chevron1"/>
    <dgm:cxn modelId="{B1A40A64-739C-4ED9-BA77-34D7900A0C58}" type="presParOf" srcId="{4819D2F6-A687-4DA8-9B95-6DEF1912A29A}" destId="{20D94F94-DE4D-4CEB-B283-72FD02CD9C0E}" srcOrd="1" destOrd="0" presId="urn:microsoft.com/office/officeart/2005/8/layout/chevron1"/>
    <dgm:cxn modelId="{64E9546D-9330-4C88-8FAC-67FF2F761334}" type="presParOf" srcId="{3F986EBF-D2A6-439F-BA59-842EBEECF5E1}" destId="{42F729BA-190D-46D2-A698-446F12B71726}" srcOrd="3" destOrd="0" presId="urn:microsoft.com/office/officeart/2005/8/layout/chevron1"/>
    <dgm:cxn modelId="{3806C92C-B627-452E-B2EA-E73C1A3DB582}" type="presParOf" srcId="{3F986EBF-D2A6-439F-BA59-842EBEECF5E1}" destId="{4A422695-4F32-499A-8269-A4EA122DF62A}" srcOrd="4" destOrd="0" presId="urn:microsoft.com/office/officeart/2005/8/layout/chevron1"/>
    <dgm:cxn modelId="{A3864A36-C821-4843-BDA5-EA683EC1FAAB}" type="presParOf" srcId="{4A422695-4F32-499A-8269-A4EA122DF62A}" destId="{09DFE108-A103-4883-9C5A-E37EB8597C11}" srcOrd="0" destOrd="0" presId="urn:microsoft.com/office/officeart/2005/8/layout/chevron1"/>
    <dgm:cxn modelId="{30D10DAC-54DC-48C6-81B5-44683F7D4DBD}" type="presParOf" srcId="{4A422695-4F32-499A-8269-A4EA122DF62A}" destId="{6E041B45-ABFD-4A36-80E9-BEF1D81A770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B8E662-ACA6-4737-B3D4-FDB215F754F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3D54774D-670C-48BD-9DC7-C40A8C1558B5}">
      <dgm:prSet phldrT="[Text]"/>
      <dgm:spPr/>
      <dgm:t>
        <a:bodyPr/>
        <a:lstStyle/>
        <a:p>
          <a:r>
            <a:rPr lang="en-US" b="1" smtClean="0"/>
            <a:t>CEO&amp;CFO</a:t>
          </a:r>
          <a:endParaRPr lang="en-US"/>
        </a:p>
      </dgm:t>
    </dgm:pt>
    <dgm:pt modelId="{48CBDB37-64D4-4AD4-9B2A-BA7C70626FE6}" type="parTrans" cxnId="{B4A6ED86-1A7B-45C4-9813-AEEA8577437A}">
      <dgm:prSet/>
      <dgm:spPr/>
      <dgm:t>
        <a:bodyPr/>
        <a:lstStyle/>
        <a:p>
          <a:endParaRPr lang="en-US"/>
        </a:p>
      </dgm:t>
    </dgm:pt>
    <dgm:pt modelId="{BC7221F5-C80D-4312-ADEC-2BFFFAAB0A99}" type="sibTrans" cxnId="{B4A6ED86-1A7B-45C4-9813-AEEA8577437A}">
      <dgm:prSet/>
      <dgm:spPr/>
      <dgm:t>
        <a:bodyPr/>
        <a:lstStyle/>
        <a:p>
          <a:endParaRPr lang="en-US"/>
        </a:p>
      </dgm:t>
    </dgm:pt>
    <dgm:pt modelId="{624F0739-250D-4116-B332-8AF6D831344F}">
      <dgm:prSet/>
      <dgm:spPr/>
      <dgm:t>
        <a:bodyPr/>
        <a:lstStyle/>
        <a:p>
          <a:r>
            <a:rPr lang="en-US" dirty="0" smtClean="0"/>
            <a:t>Responsible for all internal controls and for reporting quarterly on any significant changes to internal controls that could affect the company’s financial statement. </a:t>
          </a:r>
        </a:p>
      </dgm:t>
    </dgm:pt>
    <dgm:pt modelId="{D545B113-1C85-4952-A93F-BD65E18CB55D}" type="parTrans" cxnId="{D05BF7A1-31D6-47C0-97C6-5A259F31756E}">
      <dgm:prSet/>
      <dgm:spPr/>
      <dgm:t>
        <a:bodyPr/>
        <a:lstStyle/>
        <a:p>
          <a:endParaRPr lang="en-US"/>
        </a:p>
      </dgm:t>
    </dgm:pt>
    <dgm:pt modelId="{DDA0F18F-C7B3-4B8C-8D1F-C9F09DF6BC62}" type="sibTrans" cxnId="{D05BF7A1-31D6-47C0-97C6-5A259F31756E}">
      <dgm:prSet/>
      <dgm:spPr/>
      <dgm:t>
        <a:bodyPr/>
        <a:lstStyle/>
        <a:p>
          <a:endParaRPr lang="en-US"/>
        </a:p>
      </dgm:t>
    </dgm:pt>
    <dgm:pt modelId="{CA366642-C6D5-4FF8-BF68-873967587FD5}">
      <dgm:prSet/>
      <dgm:spPr/>
      <dgm:t>
        <a:bodyPr/>
        <a:lstStyle/>
        <a:p>
          <a:r>
            <a:rPr lang="en-US" smtClean="0"/>
            <a:t>Must certify that they are responsible for and knowledgeable about all financial statements submitted quarterly and annually. </a:t>
          </a:r>
          <a:endParaRPr lang="en-US" dirty="0" smtClean="0"/>
        </a:p>
      </dgm:t>
    </dgm:pt>
    <dgm:pt modelId="{ABBE96CD-ED8C-4418-BE68-D565A98307FD}" type="parTrans" cxnId="{B0411E54-7DCD-492B-818E-63684822611A}">
      <dgm:prSet/>
      <dgm:spPr/>
      <dgm:t>
        <a:bodyPr/>
        <a:lstStyle/>
        <a:p>
          <a:endParaRPr lang="en-US"/>
        </a:p>
      </dgm:t>
    </dgm:pt>
    <dgm:pt modelId="{1151AB62-5828-4AF1-B33F-61E6B17FD058}" type="sibTrans" cxnId="{B0411E54-7DCD-492B-818E-63684822611A}">
      <dgm:prSet/>
      <dgm:spPr/>
      <dgm:t>
        <a:bodyPr/>
        <a:lstStyle/>
        <a:p>
          <a:endParaRPr lang="en-US"/>
        </a:p>
      </dgm:t>
    </dgm:pt>
    <dgm:pt modelId="{5F5D94BE-DB9B-4B77-B3A6-5D83925A79AE}">
      <dgm:prSet/>
      <dgm:spPr/>
      <dgm:t>
        <a:bodyPr/>
        <a:lstStyle/>
        <a:p>
          <a:r>
            <a:rPr lang="en-US" dirty="0" smtClean="0"/>
            <a:t>Must certify that they have knowledge of the design and have evaluated the effectiveness of all internal controls and that these controls ensure that complete and accurate information is reported to them. </a:t>
          </a:r>
        </a:p>
      </dgm:t>
    </dgm:pt>
    <dgm:pt modelId="{0D19FD92-FA1F-4814-AF6B-ED495F9628CE}" type="parTrans" cxnId="{B3177F7C-30DB-4E58-A46B-10E6143697DD}">
      <dgm:prSet/>
      <dgm:spPr/>
      <dgm:t>
        <a:bodyPr/>
        <a:lstStyle/>
        <a:p>
          <a:endParaRPr lang="en-US"/>
        </a:p>
      </dgm:t>
    </dgm:pt>
    <dgm:pt modelId="{B01BB0D1-F2BD-41A1-9B29-3BCE8D032B01}" type="sibTrans" cxnId="{B3177F7C-30DB-4E58-A46B-10E6143697DD}">
      <dgm:prSet/>
      <dgm:spPr/>
      <dgm:t>
        <a:bodyPr/>
        <a:lstStyle/>
        <a:p>
          <a:endParaRPr lang="en-US"/>
        </a:p>
      </dgm:t>
    </dgm:pt>
    <dgm:pt modelId="{3C4EC09E-831A-4766-AEFF-17F3CAC2A8C9}">
      <dgm:prSet/>
      <dgm:spPr/>
      <dgm:t>
        <a:bodyPr/>
        <a:lstStyle/>
        <a:p>
          <a:r>
            <a:rPr lang="en-US" dirty="0" smtClean="0"/>
            <a:t>Significant changes to disclosure controls and any deficiencies, weaknesses, or fraudulent acts that may compromise the accuracy of reporting must be disclosed. </a:t>
          </a:r>
          <a:endParaRPr lang="en-US" dirty="0"/>
        </a:p>
      </dgm:t>
    </dgm:pt>
    <dgm:pt modelId="{4B4A6260-29CA-4141-ADC4-B032466F8943}" type="parTrans" cxnId="{F01A64DB-2AAF-4917-A11A-F0A4E9D99DE3}">
      <dgm:prSet/>
      <dgm:spPr/>
      <dgm:t>
        <a:bodyPr/>
        <a:lstStyle/>
        <a:p>
          <a:endParaRPr lang="en-US"/>
        </a:p>
      </dgm:t>
    </dgm:pt>
    <dgm:pt modelId="{78C7E60D-5B8C-4245-A739-A1A09989937D}" type="sibTrans" cxnId="{F01A64DB-2AAF-4917-A11A-F0A4E9D99DE3}">
      <dgm:prSet/>
      <dgm:spPr/>
      <dgm:t>
        <a:bodyPr/>
        <a:lstStyle/>
        <a:p>
          <a:endParaRPr lang="en-US"/>
        </a:p>
      </dgm:t>
    </dgm:pt>
    <dgm:pt modelId="{112D2566-CEC6-40CF-960A-4A8BFBD4BAEA}">
      <dgm:prSet/>
      <dgm:spPr/>
      <dgm:t>
        <a:bodyPr/>
        <a:lstStyle/>
        <a:p>
          <a:r>
            <a:rPr lang="en-US" b="1" dirty="0" smtClean="0">
              <a:solidFill>
                <a:schemeClr val="tx1"/>
              </a:solidFill>
            </a:rPr>
            <a:t>External Auditor</a:t>
          </a:r>
        </a:p>
      </dgm:t>
    </dgm:pt>
    <dgm:pt modelId="{F077CF31-0241-482C-816E-3EF98350FE07}" type="parTrans" cxnId="{0B2DBDA5-FBC4-434C-90A4-C26896178B54}">
      <dgm:prSet/>
      <dgm:spPr/>
      <dgm:t>
        <a:bodyPr/>
        <a:lstStyle/>
        <a:p>
          <a:endParaRPr lang="en-US"/>
        </a:p>
      </dgm:t>
    </dgm:pt>
    <dgm:pt modelId="{8114B15B-BC22-469F-93D3-929808D7CF61}" type="sibTrans" cxnId="{0B2DBDA5-FBC4-434C-90A4-C26896178B54}">
      <dgm:prSet/>
      <dgm:spPr/>
      <dgm:t>
        <a:bodyPr/>
        <a:lstStyle/>
        <a:p>
          <a:endParaRPr lang="en-US"/>
        </a:p>
      </dgm:t>
    </dgm:pt>
    <dgm:pt modelId="{6B206256-7AF0-4D33-9F9F-539A83A84140}">
      <dgm:prSet/>
      <dgm:spPr/>
      <dgm:t>
        <a:bodyPr/>
        <a:lstStyle/>
        <a:p>
          <a:r>
            <a:rPr lang="en-US" smtClean="0"/>
            <a:t>Evaluates internal controls to determine whether modifications need to be made for accuracy and compliance. </a:t>
          </a:r>
          <a:endParaRPr lang="en-US" dirty="0" smtClean="0"/>
        </a:p>
      </dgm:t>
    </dgm:pt>
    <dgm:pt modelId="{1B1C10D7-77C3-42B1-AB76-CE60E5C14E23}" type="parTrans" cxnId="{5912E474-6EE5-4DAE-9A14-3DAACCCC9619}">
      <dgm:prSet/>
      <dgm:spPr/>
      <dgm:t>
        <a:bodyPr/>
        <a:lstStyle/>
        <a:p>
          <a:endParaRPr lang="en-US"/>
        </a:p>
      </dgm:t>
    </dgm:pt>
    <dgm:pt modelId="{A2B229AB-D742-4160-82E0-E295EBF20150}" type="sibTrans" cxnId="{5912E474-6EE5-4DAE-9A14-3DAACCCC9619}">
      <dgm:prSet/>
      <dgm:spPr/>
      <dgm:t>
        <a:bodyPr/>
        <a:lstStyle/>
        <a:p>
          <a:endParaRPr lang="en-US"/>
        </a:p>
      </dgm:t>
    </dgm:pt>
    <dgm:pt modelId="{622A636C-5E3F-4118-9D26-1F1139167EA7}">
      <dgm:prSet/>
      <dgm:spPr/>
      <dgm:t>
        <a:bodyPr/>
        <a:lstStyle/>
        <a:p>
          <a:r>
            <a:rPr lang="en-US" smtClean="0"/>
            <a:t>Must attest that he or she has reviewed management’s assessment of internal controls and has approved the process and evaluation of that assessment</a:t>
          </a:r>
          <a:endParaRPr lang="en-US" dirty="0"/>
        </a:p>
      </dgm:t>
    </dgm:pt>
    <dgm:pt modelId="{6506614D-5F69-4F98-B749-EE19B270D163}" type="parTrans" cxnId="{1D54E083-757E-48F3-99C7-86E1DDDA4D6F}">
      <dgm:prSet/>
      <dgm:spPr/>
      <dgm:t>
        <a:bodyPr/>
        <a:lstStyle/>
        <a:p>
          <a:endParaRPr lang="en-US"/>
        </a:p>
      </dgm:t>
    </dgm:pt>
    <dgm:pt modelId="{620AE5DA-445E-40D3-8C55-593268A6D9FF}" type="sibTrans" cxnId="{1D54E083-757E-48F3-99C7-86E1DDDA4D6F}">
      <dgm:prSet/>
      <dgm:spPr/>
      <dgm:t>
        <a:bodyPr/>
        <a:lstStyle/>
        <a:p>
          <a:endParaRPr lang="en-US"/>
        </a:p>
      </dgm:t>
    </dgm:pt>
    <dgm:pt modelId="{943B010B-C42E-49C9-A12E-D36766685948}" type="pres">
      <dgm:prSet presAssocID="{A3B8E662-ACA6-4737-B3D4-FDB215F754FD}" presName="Name0" presStyleCnt="0">
        <dgm:presLayoutVars>
          <dgm:dir/>
          <dgm:animLvl val="lvl"/>
          <dgm:resizeHandles val="exact"/>
        </dgm:presLayoutVars>
      </dgm:prSet>
      <dgm:spPr/>
      <dgm:t>
        <a:bodyPr/>
        <a:lstStyle/>
        <a:p>
          <a:endParaRPr lang="en-US"/>
        </a:p>
      </dgm:t>
    </dgm:pt>
    <dgm:pt modelId="{A421DC33-E60A-4535-B6FE-2B28E0E6347D}" type="pres">
      <dgm:prSet presAssocID="{3D54774D-670C-48BD-9DC7-C40A8C1558B5}" presName="composite" presStyleCnt="0"/>
      <dgm:spPr/>
    </dgm:pt>
    <dgm:pt modelId="{80ECD10A-E62C-4E11-93DB-340D47C36DC6}" type="pres">
      <dgm:prSet presAssocID="{3D54774D-670C-48BD-9DC7-C40A8C1558B5}" presName="parTx" presStyleLbl="alignNode1" presStyleIdx="0" presStyleCnt="2">
        <dgm:presLayoutVars>
          <dgm:chMax val="0"/>
          <dgm:chPref val="0"/>
          <dgm:bulletEnabled val="1"/>
        </dgm:presLayoutVars>
      </dgm:prSet>
      <dgm:spPr/>
      <dgm:t>
        <a:bodyPr/>
        <a:lstStyle/>
        <a:p>
          <a:endParaRPr lang="en-US"/>
        </a:p>
      </dgm:t>
    </dgm:pt>
    <dgm:pt modelId="{EF939AA8-2E3E-4BB6-A593-84FFE22AFEDA}" type="pres">
      <dgm:prSet presAssocID="{3D54774D-670C-48BD-9DC7-C40A8C1558B5}" presName="desTx" presStyleLbl="alignAccFollowNode1" presStyleIdx="0" presStyleCnt="2">
        <dgm:presLayoutVars>
          <dgm:bulletEnabled val="1"/>
        </dgm:presLayoutVars>
      </dgm:prSet>
      <dgm:spPr/>
      <dgm:t>
        <a:bodyPr/>
        <a:lstStyle/>
        <a:p>
          <a:endParaRPr lang="en-US"/>
        </a:p>
      </dgm:t>
    </dgm:pt>
    <dgm:pt modelId="{2C10A1C3-39A6-4CA1-914C-579134670C52}" type="pres">
      <dgm:prSet presAssocID="{BC7221F5-C80D-4312-ADEC-2BFFFAAB0A99}" presName="space" presStyleCnt="0"/>
      <dgm:spPr/>
    </dgm:pt>
    <dgm:pt modelId="{1ED2755A-9329-4B3E-AD9C-57DC19385753}" type="pres">
      <dgm:prSet presAssocID="{112D2566-CEC6-40CF-960A-4A8BFBD4BAEA}" presName="composite" presStyleCnt="0"/>
      <dgm:spPr/>
    </dgm:pt>
    <dgm:pt modelId="{82CCA170-1D51-4B56-BAD4-3CFDADFF4053}" type="pres">
      <dgm:prSet presAssocID="{112D2566-CEC6-40CF-960A-4A8BFBD4BAEA}" presName="parTx" presStyleLbl="alignNode1" presStyleIdx="1" presStyleCnt="2">
        <dgm:presLayoutVars>
          <dgm:chMax val="0"/>
          <dgm:chPref val="0"/>
          <dgm:bulletEnabled val="1"/>
        </dgm:presLayoutVars>
      </dgm:prSet>
      <dgm:spPr/>
      <dgm:t>
        <a:bodyPr/>
        <a:lstStyle/>
        <a:p>
          <a:endParaRPr lang="en-US"/>
        </a:p>
      </dgm:t>
    </dgm:pt>
    <dgm:pt modelId="{143F4F95-94AA-4E3F-BD5F-E23C99D48469}" type="pres">
      <dgm:prSet presAssocID="{112D2566-CEC6-40CF-960A-4A8BFBD4BAEA}" presName="desTx" presStyleLbl="alignAccFollowNode1" presStyleIdx="1" presStyleCnt="2">
        <dgm:presLayoutVars>
          <dgm:bulletEnabled val="1"/>
        </dgm:presLayoutVars>
      </dgm:prSet>
      <dgm:spPr/>
      <dgm:t>
        <a:bodyPr/>
        <a:lstStyle/>
        <a:p>
          <a:endParaRPr lang="en-US"/>
        </a:p>
      </dgm:t>
    </dgm:pt>
  </dgm:ptLst>
  <dgm:cxnLst>
    <dgm:cxn modelId="{581EF6AD-B0FB-46B9-A274-D7E7D5022D1B}" type="presOf" srcId="{112D2566-CEC6-40CF-960A-4A8BFBD4BAEA}" destId="{82CCA170-1D51-4B56-BAD4-3CFDADFF4053}" srcOrd="0" destOrd="0" presId="urn:microsoft.com/office/officeart/2005/8/layout/hList1"/>
    <dgm:cxn modelId="{D05BF7A1-31D6-47C0-97C6-5A259F31756E}" srcId="{3D54774D-670C-48BD-9DC7-C40A8C1558B5}" destId="{624F0739-250D-4116-B332-8AF6D831344F}" srcOrd="0" destOrd="0" parTransId="{D545B113-1C85-4952-A93F-BD65E18CB55D}" sibTransId="{DDA0F18F-C7B3-4B8C-8D1F-C9F09DF6BC62}"/>
    <dgm:cxn modelId="{B4A6ED86-1A7B-45C4-9813-AEEA8577437A}" srcId="{A3B8E662-ACA6-4737-B3D4-FDB215F754FD}" destId="{3D54774D-670C-48BD-9DC7-C40A8C1558B5}" srcOrd="0" destOrd="0" parTransId="{48CBDB37-64D4-4AD4-9B2A-BA7C70626FE6}" sibTransId="{BC7221F5-C80D-4312-ADEC-2BFFFAAB0A99}"/>
    <dgm:cxn modelId="{1D54E083-757E-48F3-99C7-86E1DDDA4D6F}" srcId="{112D2566-CEC6-40CF-960A-4A8BFBD4BAEA}" destId="{622A636C-5E3F-4118-9D26-1F1139167EA7}" srcOrd="1" destOrd="0" parTransId="{6506614D-5F69-4F98-B749-EE19B270D163}" sibTransId="{620AE5DA-445E-40D3-8C55-593268A6D9FF}"/>
    <dgm:cxn modelId="{FF87EC2B-17AE-4892-AE3F-C3E736402EF2}" type="presOf" srcId="{622A636C-5E3F-4118-9D26-1F1139167EA7}" destId="{143F4F95-94AA-4E3F-BD5F-E23C99D48469}" srcOrd="0" destOrd="1" presId="urn:microsoft.com/office/officeart/2005/8/layout/hList1"/>
    <dgm:cxn modelId="{0B2DBDA5-FBC4-434C-90A4-C26896178B54}" srcId="{A3B8E662-ACA6-4737-B3D4-FDB215F754FD}" destId="{112D2566-CEC6-40CF-960A-4A8BFBD4BAEA}" srcOrd="1" destOrd="0" parTransId="{F077CF31-0241-482C-816E-3EF98350FE07}" sibTransId="{8114B15B-BC22-469F-93D3-929808D7CF61}"/>
    <dgm:cxn modelId="{F01A64DB-2AAF-4917-A11A-F0A4E9D99DE3}" srcId="{3D54774D-670C-48BD-9DC7-C40A8C1558B5}" destId="{3C4EC09E-831A-4766-AEFF-17F3CAC2A8C9}" srcOrd="3" destOrd="0" parTransId="{4B4A6260-29CA-4141-ADC4-B032466F8943}" sibTransId="{78C7E60D-5B8C-4245-A739-A1A09989937D}"/>
    <dgm:cxn modelId="{5912E474-6EE5-4DAE-9A14-3DAACCCC9619}" srcId="{112D2566-CEC6-40CF-960A-4A8BFBD4BAEA}" destId="{6B206256-7AF0-4D33-9F9F-539A83A84140}" srcOrd="0" destOrd="0" parTransId="{1B1C10D7-77C3-42B1-AB76-CE60E5C14E23}" sibTransId="{A2B229AB-D742-4160-82E0-E295EBF20150}"/>
    <dgm:cxn modelId="{D91CEB58-85D3-4CB5-9989-D770E05B7F6C}" type="presOf" srcId="{CA366642-C6D5-4FF8-BF68-873967587FD5}" destId="{EF939AA8-2E3E-4BB6-A593-84FFE22AFEDA}" srcOrd="0" destOrd="1" presId="urn:microsoft.com/office/officeart/2005/8/layout/hList1"/>
    <dgm:cxn modelId="{042C7FD4-BC63-45E2-BE89-8FE9C5FF0F40}" type="presOf" srcId="{A3B8E662-ACA6-4737-B3D4-FDB215F754FD}" destId="{943B010B-C42E-49C9-A12E-D36766685948}" srcOrd="0" destOrd="0" presId="urn:microsoft.com/office/officeart/2005/8/layout/hList1"/>
    <dgm:cxn modelId="{6652DB54-0777-4437-8B2F-A822F32CFB80}" type="presOf" srcId="{6B206256-7AF0-4D33-9F9F-539A83A84140}" destId="{143F4F95-94AA-4E3F-BD5F-E23C99D48469}" srcOrd="0" destOrd="0" presId="urn:microsoft.com/office/officeart/2005/8/layout/hList1"/>
    <dgm:cxn modelId="{88E4E156-012C-4EF7-8A43-7C8BBC489A56}" type="presOf" srcId="{624F0739-250D-4116-B332-8AF6D831344F}" destId="{EF939AA8-2E3E-4BB6-A593-84FFE22AFEDA}" srcOrd="0" destOrd="0" presId="urn:microsoft.com/office/officeart/2005/8/layout/hList1"/>
    <dgm:cxn modelId="{E6028537-3285-4F6E-9A31-A3F84F68356F}" type="presOf" srcId="{5F5D94BE-DB9B-4B77-B3A6-5D83925A79AE}" destId="{EF939AA8-2E3E-4BB6-A593-84FFE22AFEDA}" srcOrd="0" destOrd="2" presId="urn:microsoft.com/office/officeart/2005/8/layout/hList1"/>
    <dgm:cxn modelId="{584F6EF9-6DA7-41D9-AD80-CECD4224D8DC}" type="presOf" srcId="{3D54774D-670C-48BD-9DC7-C40A8C1558B5}" destId="{80ECD10A-E62C-4E11-93DB-340D47C36DC6}" srcOrd="0" destOrd="0" presId="urn:microsoft.com/office/officeart/2005/8/layout/hList1"/>
    <dgm:cxn modelId="{CFFA195C-7695-40B9-B525-27B8E44353FA}" type="presOf" srcId="{3C4EC09E-831A-4766-AEFF-17F3CAC2A8C9}" destId="{EF939AA8-2E3E-4BB6-A593-84FFE22AFEDA}" srcOrd="0" destOrd="3" presId="urn:microsoft.com/office/officeart/2005/8/layout/hList1"/>
    <dgm:cxn modelId="{B3177F7C-30DB-4E58-A46B-10E6143697DD}" srcId="{3D54774D-670C-48BD-9DC7-C40A8C1558B5}" destId="{5F5D94BE-DB9B-4B77-B3A6-5D83925A79AE}" srcOrd="2" destOrd="0" parTransId="{0D19FD92-FA1F-4814-AF6B-ED495F9628CE}" sibTransId="{B01BB0D1-F2BD-41A1-9B29-3BCE8D032B01}"/>
    <dgm:cxn modelId="{B0411E54-7DCD-492B-818E-63684822611A}" srcId="{3D54774D-670C-48BD-9DC7-C40A8C1558B5}" destId="{CA366642-C6D5-4FF8-BF68-873967587FD5}" srcOrd="1" destOrd="0" parTransId="{ABBE96CD-ED8C-4418-BE68-D565A98307FD}" sibTransId="{1151AB62-5828-4AF1-B33F-61E6B17FD058}"/>
    <dgm:cxn modelId="{1BA87D97-1DC9-436F-9FBF-E781F5FB4113}" type="presParOf" srcId="{943B010B-C42E-49C9-A12E-D36766685948}" destId="{A421DC33-E60A-4535-B6FE-2B28E0E6347D}" srcOrd="0" destOrd="0" presId="urn:microsoft.com/office/officeart/2005/8/layout/hList1"/>
    <dgm:cxn modelId="{0DE4CA38-D65E-4470-A4A3-E7C0EE632BC9}" type="presParOf" srcId="{A421DC33-E60A-4535-B6FE-2B28E0E6347D}" destId="{80ECD10A-E62C-4E11-93DB-340D47C36DC6}" srcOrd="0" destOrd="0" presId="urn:microsoft.com/office/officeart/2005/8/layout/hList1"/>
    <dgm:cxn modelId="{8041E17E-62DD-4341-9982-8158216727B7}" type="presParOf" srcId="{A421DC33-E60A-4535-B6FE-2B28E0E6347D}" destId="{EF939AA8-2E3E-4BB6-A593-84FFE22AFEDA}" srcOrd="1" destOrd="0" presId="urn:microsoft.com/office/officeart/2005/8/layout/hList1"/>
    <dgm:cxn modelId="{97C9C585-BE56-4D44-AAE8-C21E633229E6}" type="presParOf" srcId="{943B010B-C42E-49C9-A12E-D36766685948}" destId="{2C10A1C3-39A6-4CA1-914C-579134670C52}" srcOrd="1" destOrd="0" presId="urn:microsoft.com/office/officeart/2005/8/layout/hList1"/>
    <dgm:cxn modelId="{FA658D22-80C1-4242-AA1A-C753F2D7130A}" type="presParOf" srcId="{943B010B-C42E-49C9-A12E-D36766685948}" destId="{1ED2755A-9329-4B3E-AD9C-57DC19385753}" srcOrd="2" destOrd="0" presId="urn:microsoft.com/office/officeart/2005/8/layout/hList1"/>
    <dgm:cxn modelId="{B3B1493F-0DA7-4A01-9CF8-4BDB1472549E}" type="presParOf" srcId="{1ED2755A-9329-4B3E-AD9C-57DC19385753}" destId="{82CCA170-1D51-4B56-BAD4-3CFDADFF4053}" srcOrd="0" destOrd="0" presId="urn:microsoft.com/office/officeart/2005/8/layout/hList1"/>
    <dgm:cxn modelId="{670FBB40-9ED2-4150-B178-4B4CA867810C}" type="presParOf" srcId="{1ED2755A-9329-4B3E-AD9C-57DC19385753}" destId="{143F4F95-94AA-4E3F-BD5F-E23C99D4846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A9E6C5-C46D-418D-8DA1-6E7DC661C01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6990C84-C45F-4F1E-9CB5-6DAF0C4DD991}">
      <dgm:prSet phldrT="[Text]" custT="1"/>
      <dgm:spPr/>
      <dgm:t>
        <a:bodyPr/>
        <a:lstStyle/>
        <a:p>
          <a:r>
            <a:rPr lang="en-US" sz="1600" b="1" dirty="0" smtClean="0"/>
            <a:t>Access Control</a:t>
          </a:r>
          <a:endParaRPr lang="en-US" sz="1600" dirty="0"/>
        </a:p>
      </dgm:t>
    </dgm:pt>
    <dgm:pt modelId="{BF107FDA-88B4-4E0B-8170-A0B75C865BE1}" type="parTrans" cxnId="{E19CB13A-A04B-4F33-A9E8-1A87F5D8BFD6}">
      <dgm:prSet/>
      <dgm:spPr/>
      <dgm:t>
        <a:bodyPr/>
        <a:lstStyle/>
        <a:p>
          <a:endParaRPr lang="en-US"/>
        </a:p>
      </dgm:t>
    </dgm:pt>
    <dgm:pt modelId="{4840FCF9-900E-4F66-B062-D55257872871}" type="sibTrans" cxnId="{E19CB13A-A04B-4F33-A9E8-1A87F5D8BFD6}">
      <dgm:prSet/>
      <dgm:spPr/>
      <dgm:t>
        <a:bodyPr/>
        <a:lstStyle/>
        <a:p>
          <a:endParaRPr lang="en-US"/>
        </a:p>
      </dgm:t>
    </dgm:pt>
    <dgm:pt modelId="{3F8DDADF-0015-480E-83A1-372B13B595D9}">
      <dgm:prSet/>
      <dgm:spPr/>
      <dgm:t>
        <a:bodyPr/>
        <a:lstStyle/>
        <a:p>
          <a:r>
            <a:rPr lang="en-US" dirty="0" smtClean="0"/>
            <a:t>Security administration must have an effective, documented process for monitoring and enforcing the security policies dictated by management (incl. data security, password aging, etc.)</a:t>
          </a:r>
        </a:p>
      </dgm:t>
    </dgm:pt>
    <dgm:pt modelId="{0A9643F7-80DC-4534-A7BA-43A47F4C0839}" type="parTrans" cxnId="{7F8F0CEC-4273-4C3A-8786-D6B80A54863E}">
      <dgm:prSet/>
      <dgm:spPr/>
      <dgm:t>
        <a:bodyPr/>
        <a:lstStyle/>
        <a:p>
          <a:endParaRPr lang="en-US"/>
        </a:p>
      </dgm:t>
    </dgm:pt>
    <dgm:pt modelId="{05DBDD47-3068-4CA6-8F34-C8404605EDF3}" type="sibTrans" cxnId="{7F8F0CEC-4273-4C3A-8786-D6B80A54863E}">
      <dgm:prSet/>
      <dgm:spPr/>
      <dgm:t>
        <a:bodyPr/>
        <a:lstStyle/>
        <a:p>
          <a:endParaRPr lang="en-US"/>
        </a:p>
      </dgm:t>
    </dgm:pt>
    <dgm:pt modelId="{9644C76E-14B3-4624-9330-D404E0838BFD}">
      <dgm:prSet/>
      <dgm:spPr/>
      <dgm:t>
        <a:bodyPr/>
        <a:lstStyle/>
        <a:p>
          <a:r>
            <a:rPr lang="en-US" dirty="0" smtClean="0"/>
            <a:t>These policies and processes must be communicated to all user groups. </a:t>
          </a:r>
        </a:p>
      </dgm:t>
    </dgm:pt>
    <dgm:pt modelId="{5BFFCBF8-9C33-4442-947E-B4B85B779B92}" type="parTrans" cxnId="{8ACF474C-9987-41B9-B18F-4304F7AC8281}">
      <dgm:prSet/>
      <dgm:spPr/>
      <dgm:t>
        <a:bodyPr/>
        <a:lstStyle/>
        <a:p>
          <a:endParaRPr lang="en-US"/>
        </a:p>
      </dgm:t>
    </dgm:pt>
    <dgm:pt modelId="{43D40333-83C9-4675-A1F0-A8CC74AF82CA}" type="sibTrans" cxnId="{8ACF474C-9987-41B9-B18F-4304F7AC8281}">
      <dgm:prSet/>
      <dgm:spPr/>
      <dgm:t>
        <a:bodyPr/>
        <a:lstStyle/>
        <a:p>
          <a:endParaRPr lang="en-US"/>
        </a:p>
      </dgm:t>
    </dgm:pt>
    <dgm:pt modelId="{F0746881-AEFB-4FA4-A607-459632D95A7B}">
      <dgm:prSet/>
      <dgm:spPr/>
      <dgm:t>
        <a:bodyPr/>
        <a:lstStyle/>
        <a:p>
          <a:r>
            <a:rPr lang="en-US" dirty="0" smtClean="0"/>
            <a:t>Execution of financial transactions or transactions that lead to financial transactions must be limited to those individuals who have an authorized business reason to do so. </a:t>
          </a:r>
        </a:p>
      </dgm:t>
    </dgm:pt>
    <dgm:pt modelId="{497ED8C2-F954-411F-8E98-E156C78E5085}" type="parTrans" cxnId="{03B79012-A723-4AE3-8894-90D5EB7D0D27}">
      <dgm:prSet/>
      <dgm:spPr/>
      <dgm:t>
        <a:bodyPr/>
        <a:lstStyle/>
        <a:p>
          <a:endParaRPr lang="en-US"/>
        </a:p>
      </dgm:t>
    </dgm:pt>
    <dgm:pt modelId="{08F381D7-696C-4D31-9C71-EDC45013F508}" type="sibTrans" cxnId="{03B79012-A723-4AE3-8894-90D5EB7D0D27}">
      <dgm:prSet/>
      <dgm:spPr/>
      <dgm:t>
        <a:bodyPr/>
        <a:lstStyle/>
        <a:p>
          <a:endParaRPr lang="en-US"/>
        </a:p>
      </dgm:t>
    </dgm:pt>
    <dgm:pt modelId="{FB7B3EFF-5845-4702-9AA7-FE0E724CC20D}">
      <dgm:prSet/>
      <dgm:spPr/>
      <dgm:t>
        <a:bodyPr/>
        <a:lstStyle/>
        <a:p>
          <a:r>
            <a:rPr lang="en-US" dirty="0" smtClean="0"/>
            <a:t>Access to financial and “protected personal” data likewise must be limited to those individuals who have an authorized business reason for access.</a:t>
          </a:r>
        </a:p>
      </dgm:t>
    </dgm:pt>
    <dgm:pt modelId="{7946BD35-E866-4AE0-8AA7-00A09AC15F0D}" type="parTrans" cxnId="{80CA20AB-5261-4ADD-8865-86C05D1BEE61}">
      <dgm:prSet/>
      <dgm:spPr/>
      <dgm:t>
        <a:bodyPr/>
        <a:lstStyle/>
        <a:p>
          <a:endParaRPr lang="en-US"/>
        </a:p>
      </dgm:t>
    </dgm:pt>
    <dgm:pt modelId="{C25A4395-B42D-406B-912C-CA8FEF1F2CB8}" type="sibTrans" cxnId="{80CA20AB-5261-4ADD-8865-86C05D1BEE61}">
      <dgm:prSet/>
      <dgm:spPr/>
      <dgm:t>
        <a:bodyPr/>
        <a:lstStyle/>
        <a:p>
          <a:endParaRPr lang="en-US"/>
        </a:p>
      </dgm:t>
    </dgm:pt>
    <dgm:pt modelId="{0BA31975-56E0-47D0-9F98-B2936166C7A6}">
      <dgm:prSet custT="1"/>
      <dgm:spPr/>
      <dgm:t>
        <a:bodyPr/>
        <a:lstStyle/>
        <a:p>
          <a:r>
            <a:rPr lang="en-US" sz="1600" b="1" dirty="0" smtClean="0">
              <a:solidFill>
                <a:schemeClr val="tx1"/>
              </a:solidFill>
            </a:rPr>
            <a:t>Change Control</a:t>
          </a:r>
          <a:endParaRPr lang="en-US" sz="1600" b="1" dirty="0">
            <a:solidFill>
              <a:schemeClr val="tx1"/>
            </a:solidFill>
          </a:endParaRPr>
        </a:p>
      </dgm:t>
    </dgm:pt>
    <dgm:pt modelId="{5E30B815-6F31-4864-B99D-28992C70919E}" type="parTrans" cxnId="{CA634BBC-1629-4B37-8AE8-6E3370683127}">
      <dgm:prSet/>
      <dgm:spPr/>
      <dgm:t>
        <a:bodyPr/>
        <a:lstStyle/>
        <a:p>
          <a:endParaRPr lang="en-US"/>
        </a:p>
      </dgm:t>
    </dgm:pt>
    <dgm:pt modelId="{4EC68C4E-1431-433C-903F-EC452056E177}" type="sibTrans" cxnId="{CA634BBC-1629-4B37-8AE8-6E3370683127}">
      <dgm:prSet/>
      <dgm:spPr/>
      <dgm:t>
        <a:bodyPr/>
        <a:lstStyle/>
        <a:p>
          <a:endParaRPr lang="en-US"/>
        </a:p>
      </dgm:t>
    </dgm:pt>
    <dgm:pt modelId="{BCD11B55-17D5-40A1-A929-4EA9D9642CA1}">
      <dgm:prSet/>
      <dgm:spPr/>
      <dgm:t>
        <a:bodyPr/>
        <a:lstStyle/>
        <a:p>
          <a:r>
            <a:rPr lang="en-US" dirty="0" smtClean="0"/>
            <a:t>Must cover changes to financial applications, all interface applications, operating systems that control the desktop and host server, productivity tools used to create summary analysis, database management systems, and networks. Should also include interface systems, database infrastructure, operating systems, network systems, or hardware configurations. </a:t>
          </a:r>
        </a:p>
      </dgm:t>
    </dgm:pt>
    <dgm:pt modelId="{E47DC3FC-C17F-40A0-BF57-C833425210CC}" type="parTrans" cxnId="{AAF5A825-DBC0-468D-A2E1-8EA9037F0980}">
      <dgm:prSet/>
      <dgm:spPr/>
      <dgm:t>
        <a:bodyPr/>
        <a:lstStyle/>
        <a:p>
          <a:endParaRPr lang="en-US"/>
        </a:p>
      </dgm:t>
    </dgm:pt>
    <dgm:pt modelId="{59A516B7-8410-45EB-871D-BFB15E72023E}" type="sibTrans" cxnId="{AAF5A825-DBC0-468D-A2E1-8EA9037F0980}">
      <dgm:prSet/>
      <dgm:spPr/>
      <dgm:t>
        <a:bodyPr/>
        <a:lstStyle/>
        <a:p>
          <a:endParaRPr lang="en-US"/>
        </a:p>
      </dgm:t>
    </dgm:pt>
    <dgm:pt modelId="{EAE17DFD-F3D0-44D8-B0B7-4A6F974B3B5A}">
      <dgm:prSet/>
      <dgm:spPr/>
      <dgm:t>
        <a:bodyPr/>
        <a:lstStyle/>
        <a:p>
          <a:r>
            <a:rPr lang="en-US" dirty="0" smtClean="0"/>
            <a:t>The change process must provide:</a:t>
          </a:r>
          <a:endParaRPr lang="en-US" dirty="0"/>
        </a:p>
      </dgm:t>
    </dgm:pt>
    <dgm:pt modelId="{4DEDC6EC-DCB6-4117-A68C-12CF90595DB4}" type="parTrans" cxnId="{DDE71F05-86A7-46B2-805F-62AC094DCBB4}">
      <dgm:prSet/>
      <dgm:spPr/>
      <dgm:t>
        <a:bodyPr/>
        <a:lstStyle/>
        <a:p>
          <a:endParaRPr lang="en-US"/>
        </a:p>
      </dgm:t>
    </dgm:pt>
    <dgm:pt modelId="{C7132550-4784-46DC-831A-3971744EEB55}" type="sibTrans" cxnId="{DDE71F05-86A7-46B2-805F-62AC094DCBB4}">
      <dgm:prSet/>
      <dgm:spPr/>
      <dgm:t>
        <a:bodyPr/>
        <a:lstStyle/>
        <a:p>
          <a:endParaRPr lang="en-US"/>
        </a:p>
      </dgm:t>
    </dgm:pt>
    <dgm:pt modelId="{CDC87D6E-059E-46D1-8DC0-02523283F6A1}">
      <dgm:prSet/>
      <dgm:spPr/>
      <dgm:t>
        <a:bodyPr/>
        <a:lstStyle/>
        <a:p>
          <a:r>
            <a:rPr lang="en-US" dirty="0" smtClean="0"/>
            <a:t>Points for management review</a:t>
          </a:r>
          <a:endParaRPr lang="en-US" dirty="0"/>
        </a:p>
      </dgm:t>
    </dgm:pt>
    <dgm:pt modelId="{874E7F29-9CE7-447E-ADBD-C90FD619F8C3}" type="parTrans" cxnId="{9122C511-C599-4E07-9998-89EDA54EE2F0}">
      <dgm:prSet/>
      <dgm:spPr/>
      <dgm:t>
        <a:bodyPr/>
        <a:lstStyle/>
        <a:p>
          <a:endParaRPr lang="en-US"/>
        </a:p>
      </dgm:t>
    </dgm:pt>
    <dgm:pt modelId="{EFCE24B8-5023-4D20-BAE8-E22B7DCB1B4A}" type="sibTrans" cxnId="{9122C511-C599-4E07-9998-89EDA54EE2F0}">
      <dgm:prSet/>
      <dgm:spPr/>
      <dgm:t>
        <a:bodyPr/>
        <a:lstStyle/>
        <a:p>
          <a:endParaRPr lang="en-US"/>
        </a:p>
      </dgm:t>
    </dgm:pt>
    <dgm:pt modelId="{7790183A-2B1D-4EC8-A82C-3837066657F4}">
      <dgm:prSet/>
      <dgm:spPr/>
      <dgm:t>
        <a:bodyPr/>
        <a:lstStyle/>
        <a:p>
          <a:r>
            <a:rPr lang="en-US" smtClean="0"/>
            <a:t>Authorization</a:t>
          </a:r>
          <a:endParaRPr lang="en-US" dirty="0"/>
        </a:p>
      </dgm:t>
    </dgm:pt>
    <dgm:pt modelId="{506CB894-8FCA-4B27-BF02-627CED53C2F8}" type="parTrans" cxnId="{20E8ED30-0FF8-4283-9F07-EA290C97250B}">
      <dgm:prSet/>
      <dgm:spPr/>
      <dgm:t>
        <a:bodyPr/>
        <a:lstStyle/>
        <a:p>
          <a:endParaRPr lang="en-US"/>
        </a:p>
      </dgm:t>
    </dgm:pt>
    <dgm:pt modelId="{28BD6CE8-E67B-4591-9B84-709D7825CB0A}" type="sibTrans" cxnId="{20E8ED30-0FF8-4283-9F07-EA290C97250B}">
      <dgm:prSet/>
      <dgm:spPr/>
      <dgm:t>
        <a:bodyPr/>
        <a:lstStyle/>
        <a:p>
          <a:endParaRPr lang="en-US"/>
        </a:p>
      </dgm:t>
    </dgm:pt>
    <dgm:pt modelId="{D30EC305-C1C9-4213-87DD-E9A299F2A7FC}">
      <dgm:prSet/>
      <dgm:spPr/>
      <dgm:t>
        <a:bodyPr/>
        <a:lstStyle/>
        <a:p>
          <a:r>
            <a:rPr lang="en-US" smtClean="0"/>
            <a:t>Migration of changed components</a:t>
          </a:r>
          <a:endParaRPr lang="en-US" dirty="0"/>
        </a:p>
      </dgm:t>
    </dgm:pt>
    <dgm:pt modelId="{9CC455FD-759A-4A6F-BD9F-DCDC26C4E3B4}" type="parTrans" cxnId="{035CE2BB-76DC-4A12-BB01-61B39FD683B1}">
      <dgm:prSet/>
      <dgm:spPr/>
      <dgm:t>
        <a:bodyPr/>
        <a:lstStyle/>
        <a:p>
          <a:endParaRPr lang="en-US"/>
        </a:p>
      </dgm:t>
    </dgm:pt>
    <dgm:pt modelId="{1164B3DB-3F8A-45C7-A7EC-CFF91BF12F2C}" type="sibTrans" cxnId="{035CE2BB-76DC-4A12-BB01-61B39FD683B1}">
      <dgm:prSet/>
      <dgm:spPr/>
      <dgm:t>
        <a:bodyPr/>
        <a:lstStyle/>
        <a:p>
          <a:endParaRPr lang="en-US"/>
        </a:p>
      </dgm:t>
    </dgm:pt>
    <dgm:pt modelId="{9E672DC3-CDC2-49A1-94C2-22E132B2A3E7}">
      <dgm:prSet/>
      <dgm:spPr/>
      <dgm:t>
        <a:bodyPr/>
        <a:lstStyle/>
        <a:p>
          <a:r>
            <a:rPr lang="en-US" smtClean="0"/>
            <a:t>Change scheduling</a:t>
          </a:r>
          <a:endParaRPr lang="en-US" dirty="0"/>
        </a:p>
      </dgm:t>
    </dgm:pt>
    <dgm:pt modelId="{E596317C-49B4-4B91-8F2D-4EBC3BB63AE0}" type="parTrans" cxnId="{14AD07D0-DCF2-48F2-888F-53BA285E0560}">
      <dgm:prSet/>
      <dgm:spPr/>
      <dgm:t>
        <a:bodyPr/>
        <a:lstStyle/>
        <a:p>
          <a:endParaRPr lang="en-US"/>
        </a:p>
      </dgm:t>
    </dgm:pt>
    <dgm:pt modelId="{A3C6D316-45F5-4086-B58A-1862F04370A6}" type="sibTrans" cxnId="{14AD07D0-DCF2-48F2-888F-53BA285E0560}">
      <dgm:prSet/>
      <dgm:spPr/>
      <dgm:t>
        <a:bodyPr/>
        <a:lstStyle/>
        <a:p>
          <a:endParaRPr lang="en-US"/>
        </a:p>
      </dgm:t>
    </dgm:pt>
    <dgm:pt modelId="{6562381A-3EBC-4B15-9763-46987AE599C6}">
      <dgm:prSet/>
      <dgm:spPr/>
      <dgm:t>
        <a:bodyPr/>
        <a:lstStyle/>
        <a:p>
          <a:r>
            <a:rPr lang="en-US" smtClean="0"/>
            <a:t>Management reporting</a:t>
          </a:r>
          <a:endParaRPr lang="en-US" dirty="0"/>
        </a:p>
      </dgm:t>
    </dgm:pt>
    <dgm:pt modelId="{06DF0D91-6797-4448-90EF-CCE30A9172E2}" type="parTrans" cxnId="{0001F3C9-4754-46D4-8F4A-941127F4D10E}">
      <dgm:prSet/>
      <dgm:spPr/>
      <dgm:t>
        <a:bodyPr/>
        <a:lstStyle/>
        <a:p>
          <a:endParaRPr lang="en-US"/>
        </a:p>
      </dgm:t>
    </dgm:pt>
    <dgm:pt modelId="{0A5456F1-3615-4686-A002-CA1E3F1EFBD7}" type="sibTrans" cxnId="{0001F3C9-4754-46D4-8F4A-941127F4D10E}">
      <dgm:prSet/>
      <dgm:spPr/>
      <dgm:t>
        <a:bodyPr/>
        <a:lstStyle/>
        <a:p>
          <a:endParaRPr lang="en-US"/>
        </a:p>
      </dgm:t>
    </dgm:pt>
    <dgm:pt modelId="{39B416BC-BF22-4F0D-B2C7-EA40E0F322F6}">
      <dgm:prSet/>
      <dgm:spPr/>
      <dgm:t>
        <a:bodyPr/>
        <a:lstStyle/>
        <a:p>
          <a:r>
            <a:rPr lang="en-US" smtClean="0"/>
            <a:t>Communication of changes to the user community</a:t>
          </a:r>
          <a:endParaRPr lang="en-US" dirty="0"/>
        </a:p>
      </dgm:t>
    </dgm:pt>
    <dgm:pt modelId="{A566F9DE-5D7F-45F8-A9B6-6F33463FF156}" type="parTrans" cxnId="{F5FB5188-C519-446A-B90D-706A1535385D}">
      <dgm:prSet/>
      <dgm:spPr/>
      <dgm:t>
        <a:bodyPr/>
        <a:lstStyle/>
        <a:p>
          <a:endParaRPr lang="en-US"/>
        </a:p>
      </dgm:t>
    </dgm:pt>
    <dgm:pt modelId="{0B0EB112-A162-4EFF-A52B-06154755B913}" type="sibTrans" cxnId="{F5FB5188-C519-446A-B90D-706A1535385D}">
      <dgm:prSet/>
      <dgm:spPr/>
      <dgm:t>
        <a:bodyPr/>
        <a:lstStyle/>
        <a:p>
          <a:endParaRPr lang="en-US"/>
        </a:p>
      </dgm:t>
    </dgm:pt>
    <dgm:pt modelId="{CA3EFDA6-CFFA-4E4A-BF53-2F203F5AD490}">
      <dgm:prSet/>
      <dgm:spPr/>
      <dgm:t>
        <a:bodyPr/>
        <a:lstStyle/>
        <a:p>
          <a:r>
            <a:rPr lang="en-US" dirty="0" smtClean="0"/>
            <a:t>Inadequate change-control methods can lead to loss of information integrity in financial applications and data systems</a:t>
          </a:r>
          <a:endParaRPr lang="en-US" dirty="0"/>
        </a:p>
      </dgm:t>
    </dgm:pt>
    <dgm:pt modelId="{01EAB338-435B-4259-8679-9721863A905C}" type="parTrans" cxnId="{2FB08001-036A-4B31-B387-FED27543FEE8}">
      <dgm:prSet/>
      <dgm:spPr/>
      <dgm:t>
        <a:bodyPr/>
        <a:lstStyle/>
        <a:p>
          <a:endParaRPr lang="en-US"/>
        </a:p>
      </dgm:t>
    </dgm:pt>
    <dgm:pt modelId="{DDA9400F-30BE-437A-B903-777558E92B76}" type="sibTrans" cxnId="{2FB08001-036A-4B31-B387-FED27543FEE8}">
      <dgm:prSet/>
      <dgm:spPr/>
      <dgm:t>
        <a:bodyPr/>
        <a:lstStyle/>
        <a:p>
          <a:endParaRPr lang="en-US"/>
        </a:p>
      </dgm:t>
    </dgm:pt>
    <dgm:pt modelId="{15E5AAA8-96EC-4B87-BCFE-212324E43EFF}" type="pres">
      <dgm:prSet presAssocID="{39A9E6C5-C46D-418D-8DA1-6E7DC661C01C}" presName="Name0" presStyleCnt="0">
        <dgm:presLayoutVars>
          <dgm:dir/>
          <dgm:animLvl val="lvl"/>
          <dgm:resizeHandles val="exact"/>
        </dgm:presLayoutVars>
      </dgm:prSet>
      <dgm:spPr/>
      <dgm:t>
        <a:bodyPr/>
        <a:lstStyle/>
        <a:p>
          <a:endParaRPr lang="en-US"/>
        </a:p>
      </dgm:t>
    </dgm:pt>
    <dgm:pt modelId="{8D601CD4-5986-451D-BC25-48C32F8A7610}" type="pres">
      <dgm:prSet presAssocID="{56990C84-C45F-4F1E-9CB5-6DAF0C4DD991}" presName="composite" presStyleCnt="0"/>
      <dgm:spPr/>
    </dgm:pt>
    <dgm:pt modelId="{05568324-4F17-4A6F-AB55-97FF54382336}" type="pres">
      <dgm:prSet presAssocID="{56990C84-C45F-4F1E-9CB5-6DAF0C4DD991}" presName="parTx" presStyleLbl="alignNode1" presStyleIdx="0" presStyleCnt="2">
        <dgm:presLayoutVars>
          <dgm:chMax val="0"/>
          <dgm:chPref val="0"/>
          <dgm:bulletEnabled val="1"/>
        </dgm:presLayoutVars>
      </dgm:prSet>
      <dgm:spPr/>
      <dgm:t>
        <a:bodyPr/>
        <a:lstStyle/>
        <a:p>
          <a:endParaRPr lang="en-US"/>
        </a:p>
      </dgm:t>
    </dgm:pt>
    <dgm:pt modelId="{AD41DEC2-0021-43B8-8F60-D0B459D7ED64}" type="pres">
      <dgm:prSet presAssocID="{56990C84-C45F-4F1E-9CB5-6DAF0C4DD991}" presName="desTx" presStyleLbl="alignAccFollowNode1" presStyleIdx="0" presStyleCnt="2">
        <dgm:presLayoutVars>
          <dgm:bulletEnabled val="1"/>
        </dgm:presLayoutVars>
      </dgm:prSet>
      <dgm:spPr/>
      <dgm:t>
        <a:bodyPr/>
        <a:lstStyle/>
        <a:p>
          <a:endParaRPr lang="en-US"/>
        </a:p>
      </dgm:t>
    </dgm:pt>
    <dgm:pt modelId="{E34417FF-6AB1-4BFD-9AE2-96C79BBCC141}" type="pres">
      <dgm:prSet presAssocID="{4840FCF9-900E-4F66-B062-D55257872871}" presName="space" presStyleCnt="0"/>
      <dgm:spPr/>
    </dgm:pt>
    <dgm:pt modelId="{534A3513-B0C1-4870-8916-0C4659554F2E}" type="pres">
      <dgm:prSet presAssocID="{0BA31975-56E0-47D0-9F98-B2936166C7A6}" presName="composite" presStyleCnt="0"/>
      <dgm:spPr/>
    </dgm:pt>
    <dgm:pt modelId="{61E17B8E-48E0-4144-A893-499FDA7083B3}" type="pres">
      <dgm:prSet presAssocID="{0BA31975-56E0-47D0-9F98-B2936166C7A6}" presName="parTx" presStyleLbl="alignNode1" presStyleIdx="1" presStyleCnt="2">
        <dgm:presLayoutVars>
          <dgm:chMax val="0"/>
          <dgm:chPref val="0"/>
          <dgm:bulletEnabled val="1"/>
        </dgm:presLayoutVars>
      </dgm:prSet>
      <dgm:spPr/>
      <dgm:t>
        <a:bodyPr/>
        <a:lstStyle/>
        <a:p>
          <a:endParaRPr lang="en-US"/>
        </a:p>
      </dgm:t>
    </dgm:pt>
    <dgm:pt modelId="{B6B33E5B-8D38-4C79-995B-4CE8AA2931A3}" type="pres">
      <dgm:prSet presAssocID="{0BA31975-56E0-47D0-9F98-B2936166C7A6}" presName="desTx" presStyleLbl="alignAccFollowNode1" presStyleIdx="1" presStyleCnt="2">
        <dgm:presLayoutVars>
          <dgm:bulletEnabled val="1"/>
        </dgm:presLayoutVars>
      </dgm:prSet>
      <dgm:spPr/>
      <dgm:t>
        <a:bodyPr/>
        <a:lstStyle/>
        <a:p>
          <a:endParaRPr lang="en-US"/>
        </a:p>
      </dgm:t>
    </dgm:pt>
  </dgm:ptLst>
  <dgm:cxnLst>
    <dgm:cxn modelId="{8ACF474C-9987-41B9-B18F-4304F7AC8281}" srcId="{56990C84-C45F-4F1E-9CB5-6DAF0C4DD991}" destId="{9644C76E-14B3-4624-9330-D404E0838BFD}" srcOrd="1" destOrd="0" parTransId="{5BFFCBF8-9C33-4442-947E-B4B85B779B92}" sibTransId="{43D40333-83C9-4675-A1F0-A8CC74AF82CA}"/>
    <dgm:cxn modelId="{E998DB69-D165-41AF-ACD2-E486B97E14E6}" type="presOf" srcId="{56990C84-C45F-4F1E-9CB5-6DAF0C4DD991}" destId="{05568324-4F17-4A6F-AB55-97FF54382336}" srcOrd="0" destOrd="0" presId="urn:microsoft.com/office/officeart/2005/8/layout/hList1"/>
    <dgm:cxn modelId="{DDE71F05-86A7-46B2-805F-62AC094DCBB4}" srcId="{0BA31975-56E0-47D0-9F98-B2936166C7A6}" destId="{EAE17DFD-F3D0-44D8-B0B7-4A6F974B3B5A}" srcOrd="1" destOrd="0" parTransId="{4DEDC6EC-DCB6-4117-A68C-12CF90595DB4}" sibTransId="{C7132550-4784-46DC-831A-3971744EEB55}"/>
    <dgm:cxn modelId="{DE4C0166-729D-41DA-B262-B2F6701481F1}" type="presOf" srcId="{F0746881-AEFB-4FA4-A607-459632D95A7B}" destId="{AD41DEC2-0021-43B8-8F60-D0B459D7ED64}" srcOrd="0" destOrd="2" presId="urn:microsoft.com/office/officeart/2005/8/layout/hList1"/>
    <dgm:cxn modelId="{F5FB5188-C519-446A-B90D-706A1535385D}" srcId="{EAE17DFD-F3D0-44D8-B0B7-4A6F974B3B5A}" destId="{39B416BC-BF22-4F0D-B2C7-EA40E0F322F6}" srcOrd="5" destOrd="0" parTransId="{A566F9DE-5D7F-45F8-A9B6-6F33463FF156}" sibTransId="{0B0EB112-A162-4EFF-A52B-06154755B913}"/>
    <dgm:cxn modelId="{FA4C43F6-2A43-4AEA-A890-119A627124E1}" type="presOf" srcId="{CDC87D6E-059E-46D1-8DC0-02523283F6A1}" destId="{B6B33E5B-8D38-4C79-995B-4CE8AA2931A3}" srcOrd="0" destOrd="2" presId="urn:microsoft.com/office/officeart/2005/8/layout/hList1"/>
    <dgm:cxn modelId="{59889556-D53E-4D6C-BE7C-C98C715E48B8}" type="presOf" srcId="{9644C76E-14B3-4624-9330-D404E0838BFD}" destId="{AD41DEC2-0021-43B8-8F60-D0B459D7ED64}" srcOrd="0" destOrd="1" presId="urn:microsoft.com/office/officeart/2005/8/layout/hList1"/>
    <dgm:cxn modelId="{03B79012-A723-4AE3-8894-90D5EB7D0D27}" srcId="{56990C84-C45F-4F1E-9CB5-6DAF0C4DD991}" destId="{F0746881-AEFB-4FA4-A607-459632D95A7B}" srcOrd="2" destOrd="0" parTransId="{497ED8C2-F954-411F-8E98-E156C78E5085}" sibTransId="{08F381D7-696C-4D31-9C71-EDC45013F508}"/>
    <dgm:cxn modelId="{AAF5A825-DBC0-468D-A2E1-8EA9037F0980}" srcId="{0BA31975-56E0-47D0-9F98-B2936166C7A6}" destId="{BCD11B55-17D5-40A1-A929-4EA9D9642CA1}" srcOrd="0" destOrd="0" parTransId="{E47DC3FC-C17F-40A0-BF57-C833425210CC}" sibTransId="{59A516B7-8410-45EB-871D-BFB15E72023E}"/>
    <dgm:cxn modelId="{C0B9ACA3-BCCF-499A-9436-BA64DBF479C7}" type="presOf" srcId="{39B416BC-BF22-4F0D-B2C7-EA40E0F322F6}" destId="{B6B33E5B-8D38-4C79-995B-4CE8AA2931A3}" srcOrd="0" destOrd="7" presId="urn:microsoft.com/office/officeart/2005/8/layout/hList1"/>
    <dgm:cxn modelId="{4707A3BF-98FA-4622-AB04-95B2EC67E5EB}" type="presOf" srcId="{39A9E6C5-C46D-418D-8DA1-6E7DC661C01C}" destId="{15E5AAA8-96EC-4B87-BCFE-212324E43EFF}" srcOrd="0" destOrd="0" presId="urn:microsoft.com/office/officeart/2005/8/layout/hList1"/>
    <dgm:cxn modelId="{397ED9BB-84EA-4E70-8E14-6A2C51D460EE}" type="presOf" srcId="{EAE17DFD-F3D0-44D8-B0B7-4A6F974B3B5A}" destId="{B6B33E5B-8D38-4C79-995B-4CE8AA2931A3}" srcOrd="0" destOrd="1" presId="urn:microsoft.com/office/officeart/2005/8/layout/hList1"/>
    <dgm:cxn modelId="{9122C511-C599-4E07-9998-89EDA54EE2F0}" srcId="{EAE17DFD-F3D0-44D8-B0B7-4A6F974B3B5A}" destId="{CDC87D6E-059E-46D1-8DC0-02523283F6A1}" srcOrd="0" destOrd="0" parTransId="{874E7F29-9CE7-447E-ADBD-C90FD619F8C3}" sibTransId="{EFCE24B8-5023-4D20-BAE8-E22B7DCB1B4A}"/>
    <dgm:cxn modelId="{169FDAA6-1D19-45AA-92F4-6B73CBF5C85A}" type="presOf" srcId="{D30EC305-C1C9-4213-87DD-E9A299F2A7FC}" destId="{B6B33E5B-8D38-4C79-995B-4CE8AA2931A3}" srcOrd="0" destOrd="4" presId="urn:microsoft.com/office/officeart/2005/8/layout/hList1"/>
    <dgm:cxn modelId="{80CA20AB-5261-4ADD-8865-86C05D1BEE61}" srcId="{56990C84-C45F-4F1E-9CB5-6DAF0C4DD991}" destId="{FB7B3EFF-5845-4702-9AA7-FE0E724CC20D}" srcOrd="3" destOrd="0" parTransId="{7946BD35-E866-4AE0-8AA7-00A09AC15F0D}" sibTransId="{C25A4395-B42D-406B-912C-CA8FEF1F2CB8}"/>
    <dgm:cxn modelId="{0001F3C9-4754-46D4-8F4A-941127F4D10E}" srcId="{EAE17DFD-F3D0-44D8-B0B7-4A6F974B3B5A}" destId="{6562381A-3EBC-4B15-9763-46987AE599C6}" srcOrd="4" destOrd="0" parTransId="{06DF0D91-6797-4448-90EF-CCE30A9172E2}" sibTransId="{0A5456F1-3615-4686-A002-CA1E3F1EFBD7}"/>
    <dgm:cxn modelId="{5EB5F190-5935-4012-9C1F-76E244E8CB1C}" type="presOf" srcId="{FB7B3EFF-5845-4702-9AA7-FE0E724CC20D}" destId="{AD41DEC2-0021-43B8-8F60-D0B459D7ED64}" srcOrd="0" destOrd="3" presId="urn:microsoft.com/office/officeart/2005/8/layout/hList1"/>
    <dgm:cxn modelId="{CA634BBC-1629-4B37-8AE8-6E3370683127}" srcId="{39A9E6C5-C46D-418D-8DA1-6E7DC661C01C}" destId="{0BA31975-56E0-47D0-9F98-B2936166C7A6}" srcOrd="1" destOrd="0" parTransId="{5E30B815-6F31-4864-B99D-28992C70919E}" sibTransId="{4EC68C4E-1431-433C-903F-EC452056E177}"/>
    <dgm:cxn modelId="{BE253CE0-3FE3-46A5-AF09-619676F7712D}" type="presOf" srcId="{9E672DC3-CDC2-49A1-94C2-22E132B2A3E7}" destId="{B6B33E5B-8D38-4C79-995B-4CE8AA2931A3}" srcOrd="0" destOrd="5" presId="urn:microsoft.com/office/officeart/2005/8/layout/hList1"/>
    <dgm:cxn modelId="{4065FD4D-C027-4EAF-A128-775C3D42C19B}" type="presOf" srcId="{0BA31975-56E0-47D0-9F98-B2936166C7A6}" destId="{61E17B8E-48E0-4144-A893-499FDA7083B3}" srcOrd="0" destOrd="0" presId="urn:microsoft.com/office/officeart/2005/8/layout/hList1"/>
    <dgm:cxn modelId="{93C6DE79-8165-4E6A-8627-4AC6D0F5FD4E}" type="presOf" srcId="{BCD11B55-17D5-40A1-A929-4EA9D9642CA1}" destId="{B6B33E5B-8D38-4C79-995B-4CE8AA2931A3}" srcOrd="0" destOrd="0" presId="urn:microsoft.com/office/officeart/2005/8/layout/hList1"/>
    <dgm:cxn modelId="{B29B25D7-5FCF-4F1E-B534-D428F8BCE83D}" type="presOf" srcId="{6562381A-3EBC-4B15-9763-46987AE599C6}" destId="{B6B33E5B-8D38-4C79-995B-4CE8AA2931A3}" srcOrd="0" destOrd="6" presId="urn:microsoft.com/office/officeart/2005/8/layout/hList1"/>
    <dgm:cxn modelId="{7F8F0CEC-4273-4C3A-8786-D6B80A54863E}" srcId="{56990C84-C45F-4F1E-9CB5-6DAF0C4DD991}" destId="{3F8DDADF-0015-480E-83A1-372B13B595D9}" srcOrd="0" destOrd="0" parTransId="{0A9643F7-80DC-4534-A7BA-43A47F4C0839}" sibTransId="{05DBDD47-3068-4CA6-8F34-C8404605EDF3}"/>
    <dgm:cxn modelId="{2FB08001-036A-4B31-B387-FED27543FEE8}" srcId="{0BA31975-56E0-47D0-9F98-B2936166C7A6}" destId="{CA3EFDA6-CFFA-4E4A-BF53-2F203F5AD490}" srcOrd="2" destOrd="0" parTransId="{01EAB338-435B-4259-8679-9721863A905C}" sibTransId="{DDA9400F-30BE-437A-B903-777558E92B76}"/>
    <dgm:cxn modelId="{20E8ED30-0FF8-4283-9F07-EA290C97250B}" srcId="{EAE17DFD-F3D0-44D8-B0B7-4A6F974B3B5A}" destId="{7790183A-2B1D-4EC8-A82C-3837066657F4}" srcOrd="1" destOrd="0" parTransId="{506CB894-8FCA-4B27-BF02-627CED53C2F8}" sibTransId="{28BD6CE8-E67B-4591-9B84-709D7825CB0A}"/>
    <dgm:cxn modelId="{E19CB13A-A04B-4F33-A9E8-1A87F5D8BFD6}" srcId="{39A9E6C5-C46D-418D-8DA1-6E7DC661C01C}" destId="{56990C84-C45F-4F1E-9CB5-6DAF0C4DD991}" srcOrd="0" destOrd="0" parTransId="{BF107FDA-88B4-4E0B-8170-A0B75C865BE1}" sibTransId="{4840FCF9-900E-4F66-B062-D55257872871}"/>
    <dgm:cxn modelId="{035CE2BB-76DC-4A12-BB01-61B39FD683B1}" srcId="{EAE17DFD-F3D0-44D8-B0B7-4A6F974B3B5A}" destId="{D30EC305-C1C9-4213-87DD-E9A299F2A7FC}" srcOrd="2" destOrd="0" parTransId="{9CC455FD-759A-4A6F-BD9F-DCDC26C4E3B4}" sibTransId="{1164B3DB-3F8A-45C7-A7EC-CFF91BF12F2C}"/>
    <dgm:cxn modelId="{14AD07D0-DCF2-48F2-888F-53BA285E0560}" srcId="{EAE17DFD-F3D0-44D8-B0B7-4A6F974B3B5A}" destId="{9E672DC3-CDC2-49A1-94C2-22E132B2A3E7}" srcOrd="3" destOrd="0" parTransId="{E596317C-49B4-4B91-8F2D-4EBC3BB63AE0}" sibTransId="{A3C6D316-45F5-4086-B58A-1862F04370A6}"/>
    <dgm:cxn modelId="{5FC573F1-771D-4B30-B5D2-64324D84C749}" type="presOf" srcId="{3F8DDADF-0015-480E-83A1-372B13B595D9}" destId="{AD41DEC2-0021-43B8-8F60-D0B459D7ED64}" srcOrd="0" destOrd="0" presId="urn:microsoft.com/office/officeart/2005/8/layout/hList1"/>
    <dgm:cxn modelId="{062DF8E8-39FC-4DE5-9978-0E66C5441F3F}" type="presOf" srcId="{CA3EFDA6-CFFA-4E4A-BF53-2F203F5AD490}" destId="{B6B33E5B-8D38-4C79-995B-4CE8AA2931A3}" srcOrd="0" destOrd="8" presId="urn:microsoft.com/office/officeart/2005/8/layout/hList1"/>
    <dgm:cxn modelId="{F7A0FAC9-7DF4-43BE-8D53-7ABE21AB2BF8}" type="presOf" srcId="{7790183A-2B1D-4EC8-A82C-3837066657F4}" destId="{B6B33E5B-8D38-4C79-995B-4CE8AA2931A3}" srcOrd="0" destOrd="3" presId="urn:microsoft.com/office/officeart/2005/8/layout/hList1"/>
    <dgm:cxn modelId="{683FCDDA-A711-4B83-933C-83FD01199A30}" type="presParOf" srcId="{15E5AAA8-96EC-4B87-BCFE-212324E43EFF}" destId="{8D601CD4-5986-451D-BC25-48C32F8A7610}" srcOrd="0" destOrd="0" presId="urn:microsoft.com/office/officeart/2005/8/layout/hList1"/>
    <dgm:cxn modelId="{45846869-9A8D-4848-BC4C-1F66C75DAE9A}" type="presParOf" srcId="{8D601CD4-5986-451D-BC25-48C32F8A7610}" destId="{05568324-4F17-4A6F-AB55-97FF54382336}" srcOrd="0" destOrd="0" presId="urn:microsoft.com/office/officeart/2005/8/layout/hList1"/>
    <dgm:cxn modelId="{6FB77986-40A7-4D08-8CF5-DAF1F7C42090}" type="presParOf" srcId="{8D601CD4-5986-451D-BC25-48C32F8A7610}" destId="{AD41DEC2-0021-43B8-8F60-D0B459D7ED64}" srcOrd="1" destOrd="0" presId="urn:microsoft.com/office/officeart/2005/8/layout/hList1"/>
    <dgm:cxn modelId="{7BC088C3-2F7C-4C0E-9631-3133C401FE90}" type="presParOf" srcId="{15E5AAA8-96EC-4B87-BCFE-212324E43EFF}" destId="{E34417FF-6AB1-4BFD-9AE2-96C79BBCC141}" srcOrd="1" destOrd="0" presId="urn:microsoft.com/office/officeart/2005/8/layout/hList1"/>
    <dgm:cxn modelId="{0A49C147-0139-4F96-86E9-DD50D3DC894F}" type="presParOf" srcId="{15E5AAA8-96EC-4B87-BCFE-212324E43EFF}" destId="{534A3513-B0C1-4870-8916-0C4659554F2E}" srcOrd="2" destOrd="0" presId="urn:microsoft.com/office/officeart/2005/8/layout/hList1"/>
    <dgm:cxn modelId="{4328660B-251A-4AB5-98EB-78507BD3CE25}" type="presParOf" srcId="{534A3513-B0C1-4870-8916-0C4659554F2E}" destId="{61E17B8E-48E0-4144-A893-499FDA7083B3}" srcOrd="0" destOrd="0" presId="urn:microsoft.com/office/officeart/2005/8/layout/hList1"/>
    <dgm:cxn modelId="{30BFEBD1-68F9-42DC-915A-7963967D809A}" type="presParOf" srcId="{534A3513-B0C1-4870-8916-0C4659554F2E}" destId="{B6B33E5B-8D38-4C79-995B-4CE8AA2931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D7AE1A-A6DA-4B1B-A491-CCB0F41B610F}"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EE4D670C-CBC7-4A42-B610-686575E25034}">
      <dgm:prSet phldrT="[Text]" custT="1"/>
      <dgm:spPr/>
      <dgm:t>
        <a:bodyPr/>
        <a:lstStyle/>
        <a:p>
          <a:r>
            <a:rPr lang="en-US" sz="1600" b="1" dirty="0" smtClean="0"/>
            <a:t>Data Management:  </a:t>
          </a:r>
          <a:r>
            <a:rPr lang="en-US" sz="1600" b="0" dirty="0" smtClean="0"/>
            <a:t>E</a:t>
          </a:r>
          <a:r>
            <a:rPr lang="en-US" sz="1600" dirty="0" smtClean="0"/>
            <a:t>ncompasses both logical and physical data management as well as identification and protection of critical data, especially data related to financial processing and reporting.</a:t>
          </a:r>
          <a:endParaRPr lang="en-US" sz="1600" dirty="0"/>
        </a:p>
      </dgm:t>
    </dgm:pt>
    <dgm:pt modelId="{35BABBB3-39B0-4F83-8392-CBDEAFD63E71}" type="parTrans" cxnId="{CFEB9C67-A115-48D2-83AD-420AAF7C557E}">
      <dgm:prSet/>
      <dgm:spPr/>
      <dgm:t>
        <a:bodyPr/>
        <a:lstStyle/>
        <a:p>
          <a:endParaRPr lang="en-US"/>
        </a:p>
      </dgm:t>
    </dgm:pt>
    <dgm:pt modelId="{C294800E-14FC-4C77-B2AB-9D34092DF845}" type="sibTrans" cxnId="{CFEB9C67-A115-48D2-83AD-420AAF7C557E}">
      <dgm:prSet/>
      <dgm:spPr/>
      <dgm:t>
        <a:bodyPr/>
        <a:lstStyle/>
        <a:p>
          <a:endParaRPr lang="en-US"/>
        </a:p>
      </dgm:t>
    </dgm:pt>
    <dgm:pt modelId="{E0532BAE-6D83-4562-AF74-975FF2F676D4}">
      <dgm:prSet custT="1"/>
      <dgm:spPr/>
      <dgm:t>
        <a:bodyPr/>
        <a:lstStyle/>
        <a:p>
          <a:r>
            <a:rPr lang="en-US" sz="1400" b="1" dirty="0" smtClean="0"/>
            <a:t>Data Transfer:</a:t>
          </a:r>
          <a:r>
            <a:rPr lang="en-US" sz="1400" dirty="0" smtClean="0"/>
            <a:t> Timing and frequency of downloads from interface systems to a financial data warehouse or enterprise resource planning (ERP) system must be consistent, timely, and complete with validation routines</a:t>
          </a:r>
        </a:p>
      </dgm:t>
    </dgm:pt>
    <dgm:pt modelId="{D2CE8722-5971-4D38-9C58-104F0C3B958A}" type="parTrans" cxnId="{7C4C4685-E81A-41AF-B780-7668DE10AE20}">
      <dgm:prSet/>
      <dgm:spPr/>
      <dgm:t>
        <a:bodyPr/>
        <a:lstStyle/>
        <a:p>
          <a:endParaRPr lang="en-US"/>
        </a:p>
      </dgm:t>
    </dgm:pt>
    <dgm:pt modelId="{1274CA9C-642B-47CA-997A-8BBF715A00C9}" type="sibTrans" cxnId="{7C4C4685-E81A-41AF-B780-7668DE10AE20}">
      <dgm:prSet/>
      <dgm:spPr/>
      <dgm:t>
        <a:bodyPr/>
        <a:lstStyle/>
        <a:p>
          <a:endParaRPr lang="en-US"/>
        </a:p>
      </dgm:t>
    </dgm:pt>
    <dgm:pt modelId="{D313A239-1550-4767-865F-A3EB3F2974AE}">
      <dgm:prSet custT="1"/>
      <dgm:spPr/>
      <dgm:t>
        <a:bodyPr/>
        <a:lstStyle/>
        <a:p>
          <a:r>
            <a:rPr lang="en-US" sz="1400" b="1" dirty="0" smtClean="0"/>
            <a:t>Database Structures:</a:t>
          </a:r>
          <a:r>
            <a:rPr lang="en-US" sz="1400" dirty="0" smtClean="0"/>
            <a:t> Compatibility of database management systems used to store financial data to ensure integrity of summation, interpretation, and analysis can be jeopardized. </a:t>
          </a:r>
        </a:p>
      </dgm:t>
    </dgm:pt>
    <dgm:pt modelId="{9F5E9A3E-2A3F-4698-986F-2A88E07231D2}" type="parTrans" cxnId="{EA5B35DF-9B11-4FE3-B686-5ED0F5F9B182}">
      <dgm:prSet/>
      <dgm:spPr/>
      <dgm:t>
        <a:bodyPr/>
        <a:lstStyle/>
        <a:p>
          <a:endParaRPr lang="en-US"/>
        </a:p>
      </dgm:t>
    </dgm:pt>
    <dgm:pt modelId="{60E3CC27-04F5-472C-ABD0-6E19E12B1A0D}" type="sibTrans" cxnId="{EA5B35DF-9B11-4FE3-B686-5ED0F5F9B182}">
      <dgm:prSet/>
      <dgm:spPr/>
      <dgm:t>
        <a:bodyPr/>
        <a:lstStyle/>
        <a:p>
          <a:endParaRPr lang="en-US"/>
        </a:p>
      </dgm:t>
    </dgm:pt>
    <dgm:pt modelId="{A48D0E24-43AE-4795-82E5-6860765CD6A1}">
      <dgm:prSet custT="1"/>
      <dgm:spPr/>
      <dgm:t>
        <a:bodyPr/>
        <a:lstStyle/>
        <a:p>
          <a:r>
            <a:rPr lang="en-US" sz="1400" b="1" dirty="0" smtClean="0"/>
            <a:t>Data-Element Consistency:</a:t>
          </a:r>
          <a:r>
            <a:rPr lang="en-US" sz="1400" dirty="0" smtClean="0"/>
            <a:t> If multiple accounting systems are used, metadata files and data dictionaries must exist to ensure consistent interpretation of key data elements.</a:t>
          </a:r>
        </a:p>
      </dgm:t>
    </dgm:pt>
    <dgm:pt modelId="{E7F9B4AA-18C0-4DA2-BB38-CE349187AE4C}" type="parTrans" cxnId="{18F3346E-01A1-458B-8A43-36A22D546542}">
      <dgm:prSet/>
      <dgm:spPr/>
      <dgm:t>
        <a:bodyPr/>
        <a:lstStyle/>
        <a:p>
          <a:endParaRPr lang="en-US"/>
        </a:p>
      </dgm:t>
    </dgm:pt>
    <dgm:pt modelId="{FB3BDE1F-27F6-40DB-B7E0-BFBB3E7253F7}" type="sibTrans" cxnId="{18F3346E-01A1-458B-8A43-36A22D546542}">
      <dgm:prSet/>
      <dgm:spPr/>
      <dgm:t>
        <a:bodyPr/>
        <a:lstStyle/>
        <a:p>
          <a:endParaRPr lang="en-US"/>
        </a:p>
      </dgm:t>
    </dgm:pt>
    <dgm:pt modelId="{B6441766-A09B-4D01-829B-0965B15FB46A}">
      <dgm:prSet custT="1"/>
      <dgm:spPr/>
      <dgm:t>
        <a:bodyPr/>
        <a:lstStyle/>
        <a:p>
          <a:r>
            <a:rPr lang="en-US" sz="1400" b="1" dirty="0" smtClean="0"/>
            <a:t>Physical Control of Data:</a:t>
          </a:r>
          <a:r>
            <a:rPr lang="en-US" sz="1400" dirty="0" smtClean="0"/>
            <a:t> If the facilities where servers, workstations, and hard-copy reports are located are not secured, unauthorized viewing or change may compromise transactions and/or data.</a:t>
          </a:r>
          <a:endParaRPr lang="en-US" sz="1400" dirty="0"/>
        </a:p>
      </dgm:t>
    </dgm:pt>
    <dgm:pt modelId="{D023DE1E-80BA-40F0-9899-CE349711E0A7}" type="parTrans" cxnId="{F15E357B-EA37-4424-B98C-CB36832377EE}">
      <dgm:prSet/>
      <dgm:spPr/>
      <dgm:t>
        <a:bodyPr/>
        <a:lstStyle/>
        <a:p>
          <a:endParaRPr lang="en-US"/>
        </a:p>
      </dgm:t>
    </dgm:pt>
    <dgm:pt modelId="{4F9D7013-F016-49AA-9950-A3DEA247ACBB}" type="sibTrans" cxnId="{F15E357B-EA37-4424-B98C-CB36832377EE}">
      <dgm:prSet/>
      <dgm:spPr/>
      <dgm:t>
        <a:bodyPr/>
        <a:lstStyle/>
        <a:p>
          <a:endParaRPr lang="en-US"/>
        </a:p>
      </dgm:t>
    </dgm:pt>
    <dgm:pt modelId="{F7521A31-C1E9-46A3-B25B-7AE34079FDC9}">
      <dgm:prSet custT="1"/>
      <dgm:spPr/>
      <dgm:t>
        <a:bodyPr/>
        <a:lstStyle/>
        <a:p>
          <a:r>
            <a:rPr lang="en-US" sz="1400" b="1" dirty="0" smtClean="0"/>
            <a:t>Data Backup:</a:t>
          </a:r>
          <a:r>
            <a:rPr lang="en-US" sz="1400" dirty="0" smtClean="0"/>
            <a:t> Backup timing and frequency should be determined by the business need for short-term recovery of data in problem situations. Disaster recovery and business continuity plans currently not part of SOX requirements</a:t>
          </a:r>
          <a:endParaRPr lang="en-US" sz="1400" dirty="0"/>
        </a:p>
      </dgm:t>
    </dgm:pt>
    <dgm:pt modelId="{EF673D89-F893-4F14-90BE-8CD38F07839D}" type="parTrans" cxnId="{21041343-0492-4F96-B101-6A14AF1DBA4F}">
      <dgm:prSet/>
      <dgm:spPr/>
      <dgm:t>
        <a:bodyPr/>
        <a:lstStyle/>
        <a:p>
          <a:endParaRPr lang="en-US"/>
        </a:p>
      </dgm:t>
    </dgm:pt>
    <dgm:pt modelId="{EACBA369-4C70-4EE0-8198-F61A706E320B}" type="sibTrans" cxnId="{21041343-0492-4F96-B101-6A14AF1DBA4F}">
      <dgm:prSet/>
      <dgm:spPr/>
      <dgm:t>
        <a:bodyPr/>
        <a:lstStyle/>
        <a:p>
          <a:endParaRPr lang="en-US"/>
        </a:p>
      </dgm:t>
    </dgm:pt>
    <dgm:pt modelId="{C99DD48D-F9E3-4A4E-955E-D8FCB56DE1F1}" type="pres">
      <dgm:prSet presAssocID="{75D7AE1A-A6DA-4B1B-A491-CCB0F41B610F}" presName="Name0" presStyleCnt="0">
        <dgm:presLayoutVars>
          <dgm:chPref val="1"/>
          <dgm:dir/>
          <dgm:animOne val="branch"/>
          <dgm:animLvl val="lvl"/>
          <dgm:resizeHandles/>
        </dgm:presLayoutVars>
      </dgm:prSet>
      <dgm:spPr/>
      <dgm:t>
        <a:bodyPr/>
        <a:lstStyle/>
        <a:p>
          <a:endParaRPr lang="en-US"/>
        </a:p>
      </dgm:t>
    </dgm:pt>
    <dgm:pt modelId="{D5DD4105-C1F2-43DF-B326-78BED4FF8013}" type="pres">
      <dgm:prSet presAssocID="{EE4D670C-CBC7-4A42-B610-686575E25034}" presName="vertOne" presStyleCnt="0"/>
      <dgm:spPr/>
    </dgm:pt>
    <dgm:pt modelId="{DC7BD1DD-7E03-42A7-AD9F-97BA039F5534}" type="pres">
      <dgm:prSet presAssocID="{EE4D670C-CBC7-4A42-B610-686575E25034}" presName="txOne" presStyleLbl="node0" presStyleIdx="0" presStyleCnt="1" custScaleY="34798">
        <dgm:presLayoutVars>
          <dgm:chPref val="3"/>
        </dgm:presLayoutVars>
      </dgm:prSet>
      <dgm:spPr/>
      <dgm:t>
        <a:bodyPr/>
        <a:lstStyle/>
        <a:p>
          <a:endParaRPr lang="en-US"/>
        </a:p>
      </dgm:t>
    </dgm:pt>
    <dgm:pt modelId="{D73E7F8F-D234-4B19-B1B0-5173CD377FE5}" type="pres">
      <dgm:prSet presAssocID="{EE4D670C-CBC7-4A42-B610-686575E25034}" presName="parTransOne" presStyleCnt="0"/>
      <dgm:spPr/>
    </dgm:pt>
    <dgm:pt modelId="{7336EE7A-BBC3-4284-8B33-1BF26EA38BF7}" type="pres">
      <dgm:prSet presAssocID="{EE4D670C-CBC7-4A42-B610-686575E25034}" presName="horzOne" presStyleCnt="0"/>
      <dgm:spPr/>
    </dgm:pt>
    <dgm:pt modelId="{473D4567-A737-422E-B715-3B515501C59E}" type="pres">
      <dgm:prSet presAssocID="{E0532BAE-6D83-4562-AF74-975FF2F676D4}" presName="vertTwo" presStyleCnt="0"/>
      <dgm:spPr/>
    </dgm:pt>
    <dgm:pt modelId="{FCC927D6-E561-47E5-9606-C3339B0C9C64}" type="pres">
      <dgm:prSet presAssocID="{E0532BAE-6D83-4562-AF74-975FF2F676D4}" presName="txTwo" presStyleLbl="node2" presStyleIdx="0" presStyleCnt="5" custScaleY="158003">
        <dgm:presLayoutVars>
          <dgm:chPref val="3"/>
        </dgm:presLayoutVars>
      </dgm:prSet>
      <dgm:spPr/>
      <dgm:t>
        <a:bodyPr/>
        <a:lstStyle/>
        <a:p>
          <a:endParaRPr lang="en-US"/>
        </a:p>
      </dgm:t>
    </dgm:pt>
    <dgm:pt modelId="{9BF4D118-0314-48C1-9BEF-BF11C41B5974}" type="pres">
      <dgm:prSet presAssocID="{E0532BAE-6D83-4562-AF74-975FF2F676D4}" presName="horzTwo" presStyleCnt="0"/>
      <dgm:spPr/>
    </dgm:pt>
    <dgm:pt modelId="{13A7E55E-385A-48A6-9D2C-E978F080BCA4}" type="pres">
      <dgm:prSet presAssocID="{1274CA9C-642B-47CA-997A-8BBF715A00C9}" presName="sibSpaceTwo" presStyleCnt="0"/>
      <dgm:spPr/>
    </dgm:pt>
    <dgm:pt modelId="{A3267DFB-2C20-4525-93C3-F4E368950CB0}" type="pres">
      <dgm:prSet presAssocID="{D313A239-1550-4767-865F-A3EB3F2974AE}" presName="vertTwo" presStyleCnt="0"/>
      <dgm:spPr/>
    </dgm:pt>
    <dgm:pt modelId="{97904E1E-E3D6-4504-8795-19C2C9FBB13E}" type="pres">
      <dgm:prSet presAssocID="{D313A239-1550-4767-865F-A3EB3F2974AE}" presName="txTwo" presStyleLbl="node2" presStyleIdx="1" presStyleCnt="5" custScaleY="158003">
        <dgm:presLayoutVars>
          <dgm:chPref val="3"/>
        </dgm:presLayoutVars>
      </dgm:prSet>
      <dgm:spPr/>
      <dgm:t>
        <a:bodyPr/>
        <a:lstStyle/>
        <a:p>
          <a:endParaRPr lang="en-US"/>
        </a:p>
      </dgm:t>
    </dgm:pt>
    <dgm:pt modelId="{6A224EAD-9AFC-4F00-BDD4-03ECB7D3FB70}" type="pres">
      <dgm:prSet presAssocID="{D313A239-1550-4767-865F-A3EB3F2974AE}" presName="horzTwo" presStyleCnt="0"/>
      <dgm:spPr/>
    </dgm:pt>
    <dgm:pt modelId="{3A51FC18-E464-4DAA-8A30-9729151A99D0}" type="pres">
      <dgm:prSet presAssocID="{60E3CC27-04F5-472C-ABD0-6E19E12B1A0D}" presName="sibSpaceTwo" presStyleCnt="0"/>
      <dgm:spPr/>
    </dgm:pt>
    <dgm:pt modelId="{7280463C-D22D-4F2C-B92F-5F192DD0B852}" type="pres">
      <dgm:prSet presAssocID="{A48D0E24-43AE-4795-82E5-6860765CD6A1}" presName="vertTwo" presStyleCnt="0"/>
      <dgm:spPr/>
    </dgm:pt>
    <dgm:pt modelId="{AD608958-ED96-4BD2-9E38-F5039139995B}" type="pres">
      <dgm:prSet presAssocID="{A48D0E24-43AE-4795-82E5-6860765CD6A1}" presName="txTwo" presStyleLbl="node2" presStyleIdx="2" presStyleCnt="5" custScaleY="158003">
        <dgm:presLayoutVars>
          <dgm:chPref val="3"/>
        </dgm:presLayoutVars>
      </dgm:prSet>
      <dgm:spPr/>
      <dgm:t>
        <a:bodyPr/>
        <a:lstStyle/>
        <a:p>
          <a:endParaRPr lang="en-US"/>
        </a:p>
      </dgm:t>
    </dgm:pt>
    <dgm:pt modelId="{773F3AC1-1F34-4D32-A9F4-FF6914D20B9E}" type="pres">
      <dgm:prSet presAssocID="{A48D0E24-43AE-4795-82E5-6860765CD6A1}" presName="horzTwo" presStyleCnt="0"/>
      <dgm:spPr/>
    </dgm:pt>
    <dgm:pt modelId="{EA2FF480-B249-4BAD-84ED-BC0736C00602}" type="pres">
      <dgm:prSet presAssocID="{FB3BDE1F-27F6-40DB-B7E0-BFBB3E7253F7}" presName="sibSpaceTwo" presStyleCnt="0"/>
      <dgm:spPr/>
    </dgm:pt>
    <dgm:pt modelId="{5FCA075C-1A1A-4C56-AB14-F23FDFA2FF64}" type="pres">
      <dgm:prSet presAssocID="{B6441766-A09B-4D01-829B-0965B15FB46A}" presName="vertTwo" presStyleCnt="0"/>
      <dgm:spPr/>
    </dgm:pt>
    <dgm:pt modelId="{4EFD59C2-8348-4006-B221-6ACED07FE989}" type="pres">
      <dgm:prSet presAssocID="{B6441766-A09B-4D01-829B-0965B15FB46A}" presName="txTwo" presStyleLbl="node2" presStyleIdx="3" presStyleCnt="5" custScaleY="158003">
        <dgm:presLayoutVars>
          <dgm:chPref val="3"/>
        </dgm:presLayoutVars>
      </dgm:prSet>
      <dgm:spPr/>
      <dgm:t>
        <a:bodyPr/>
        <a:lstStyle/>
        <a:p>
          <a:endParaRPr lang="en-US"/>
        </a:p>
      </dgm:t>
    </dgm:pt>
    <dgm:pt modelId="{CD81A6D3-A21D-45C0-B740-E3EDF44A3548}" type="pres">
      <dgm:prSet presAssocID="{B6441766-A09B-4D01-829B-0965B15FB46A}" presName="horzTwo" presStyleCnt="0"/>
      <dgm:spPr/>
    </dgm:pt>
    <dgm:pt modelId="{62F9718A-4403-45EB-8C08-A55E60683B22}" type="pres">
      <dgm:prSet presAssocID="{4F9D7013-F016-49AA-9950-A3DEA247ACBB}" presName="sibSpaceTwo" presStyleCnt="0"/>
      <dgm:spPr/>
    </dgm:pt>
    <dgm:pt modelId="{3B2639E6-99B2-4356-8A59-FABA31D18B02}" type="pres">
      <dgm:prSet presAssocID="{F7521A31-C1E9-46A3-B25B-7AE34079FDC9}" presName="vertTwo" presStyleCnt="0"/>
      <dgm:spPr/>
    </dgm:pt>
    <dgm:pt modelId="{4CE4B806-B6E8-42FE-9476-3C7940D1AC30}" type="pres">
      <dgm:prSet presAssocID="{F7521A31-C1E9-46A3-B25B-7AE34079FDC9}" presName="txTwo" presStyleLbl="node2" presStyleIdx="4" presStyleCnt="5" custScaleY="158003">
        <dgm:presLayoutVars>
          <dgm:chPref val="3"/>
        </dgm:presLayoutVars>
      </dgm:prSet>
      <dgm:spPr/>
      <dgm:t>
        <a:bodyPr/>
        <a:lstStyle/>
        <a:p>
          <a:endParaRPr lang="en-US"/>
        </a:p>
      </dgm:t>
    </dgm:pt>
    <dgm:pt modelId="{1D302202-5CD5-4BA4-B7EA-F2C103F96894}" type="pres">
      <dgm:prSet presAssocID="{F7521A31-C1E9-46A3-B25B-7AE34079FDC9}" presName="horzTwo" presStyleCnt="0"/>
      <dgm:spPr/>
    </dgm:pt>
  </dgm:ptLst>
  <dgm:cxnLst>
    <dgm:cxn modelId="{AE9415C9-C145-4076-A5B8-1BE5C1254F3C}" type="presOf" srcId="{A48D0E24-43AE-4795-82E5-6860765CD6A1}" destId="{AD608958-ED96-4BD2-9E38-F5039139995B}" srcOrd="0" destOrd="0" presId="urn:microsoft.com/office/officeart/2005/8/layout/hierarchy4"/>
    <dgm:cxn modelId="{18F3346E-01A1-458B-8A43-36A22D546542}" srcId="{EE4D670C-CBC7-4A42-B610-686575E25034}" destId="{A48D0E24-43AE-4795-82E5-6860765CD6A1}" srcOrd="2" destOrd="0" parTransId="{E7F9B4AA-18C0-4DA2-BB38-CE349187AE4C}" sibTransId="{FB3BDE1F-27F6-40DB-B7E0-BFBB3E7253F7}"/>
    <dgm:cxn modelId="{F15E357B-EA37-4424-B98C-CB36832377EE}" srcId="{EE4D670C-CBC7-4A42-B610-686575E25034}" destId="{B6441766-A09B-4D01-829B-0965B15FB46A}" srcOrd="3" destOrd="0" parTransId="{D023DE1E-80BA-40F0-9899-CE349711E0A7}" sibTransId="{4F9D7013-F016-49AA-9950-A3DEA247ACBB}"/>
    <dgm:cxn modelId="{DC74BE8D-506C-4EC4-9741-03DDC414A4F2}" type="presOf" srcId="{75D7AE1A-A6DA-4B1B-A491-CCB0F41B610F}" destId="{C99DD48D-F9E3-4A4E-955E-D8FCB56DE1F1}" srcOrd="0" destOrd="0" presId="urn:microsoft.com/office/officeart/2005/8/layout/hierarchy4"/>
    <dgm:cxn modelId="{DC1B8DBC-BCF2-432C-ABE3-2C874B650B15}" type="presOf" srcId="{EE4D670C-CBC7-4A42-B610-686575E25034}" destId="{DC7BD1DD-7E03-42A7-AD9F-97BA039F5534}" srcOrd="0" destOrd="0" presId="urn:microsoft.com/office/officeart/2005/8/layout/hierarchy4"/>
    <dgm:cxn modelId="{7A2D4608-D56A-481D-BDBB-BF712E67005E}" type="presOf" srcId="{D313A239-1550-4767-865F-A3EB3F2974AE}" destId="{97904E1E-E3D6-4504-8795-19C2C9FBB13E}" srcOrd="0" destOrd="0" presId="urn:microsoft.com/office/officeart/2005/8/layout/hierarchy4"/>
    <dgm:cxn modelId="{CFEB9C67-A115-48D2-83AD-420AAF7C557E}" srcId="{75D7AE1A-A6DA-4B1B-A491-CCB0F41B610F}" destId="{EE4D670C-CBC7-4A42-B610-686575E25034}" srcOrd="0" destOrd="0" parTransId="{35BABBB3-39B0-4F83-8392-CBDEAFD63E71}" sibTransId="{C294800E-14FC-4C77-B2AB-9D34092DF845}"/>
    <dgm:cxn modelId="{EA5B35DF-9B11-4FE3-B686-5ED0F5F9B182}" srcId="{EE4D670C-CBC7-4A42-B610-686575E25034}" destId="{D313A239-1550-4767-865F-A3EB3F2974AE}" srcOrd="1" destOrd="0" parTransId="{9F5E9A3E-2A3F-4698-986F-2A88E07231D2}" sibTransId="{60E3CC27-04F5-472C-ABD0-6E19E12B1A0D}"/>
    <dgm:cxn modelId="{D8325DC3-38FE-47BE-AF00-08131E3AED0C}" type="presOf" srcId="{E0532BAE-6D83-4562-AF74-975FF2F676D4}" destId="{FCC927D6-E561-47E5-9606-C3339B0C9C64}" srcOrd="0" destOrd="0" presId="urn:microsoft.com/office/officeart/2005/8/layout/hierarchy4"/>
    <dgm:cxn modelId="{855E7C96-EB68-4165-9C62-8CECA2E2E418}" type="presOf" srcId="{B6441766-A09B-4D01-829B-0965B15FB46A}" destId="{4EFD59C2-8348-4006-B221-6ACED07FE989}" srcOrd="0" destOrd="0" presId="urn:microsoft.com/office/officeart/2005/8/layout/hierarchy4"/>
    <dgm:cxn modelId="{7C4C4685-E81A-41AF-B780-7668DE10AE20}" srcId="{EE4D670C-CBC7-4A42-B610-686575E25034}" destId="{E0532BAE-6D83-4562-AF74-975FF2F676D4}" srcOrd="0" destOrd="0" parTransId="{D2CE8722-5971-4D38-9C58-104F0C3B958A}" sibTransId="{1274CA9C-642B-47CA-997A-8BBF715A00C9}"/>
    <dgm:cxn modelId="{21041343-0492-4F96-B101-6A14AF1DBA4F}" srcId="{EE4D670C-CBC7-4A42-B610-686575E25034}" destId="{F7521A31-C1E9-46A3-B25B-7AE34079FDC9}" srcOrd="4" destOrd="0" parTransId="{EF673D89-F893-4F14-90BE-8CD38F07839D}" sibTransId="{EACBA369-4C70-4EE0-8198-F61A706E320B}"/>
    <dgm:cxn modelId="{305C9911-924E-4784-809B-B3F9D0D04089}" type="presOf" srcId="{F7521A31-C1E9-46A3-B25B-7AE34079FDC9}" destId="{4CE4B806-B6E8-42FE-9476-3C7940D1AC30}" srcOrd="0" destOrd="0" presId="urn:microsoft.com/office/officeart/2005/8/layout/hierarchy4"/>
    <dgm:cxn modelId="{ACED66A5-59E2-4CE9-A3D2-8392E4ED73FC}" type="presParOf" srcId="{C99DD48D-F9E3-4A4E-955E-D8FCB56DE1F1}" destId="{D5DD4105-C1F2-43DF-B326-78BED4FF8013}" srcOrd="0" destOrd="0" presId="urn:microsoft.com/office/officeart/2005/8/layout/hierarchy4"/>
    <dgm:cxn modelId="{7041ADCA-13C3-4948-9CEE-CE51ADE68FEE}" type="presParOf" srcId="{D5DD4105-C1F2-43DF-B326-78BED4FF8013}" destId="{DC7BD1DD-7E03-42A7-AD9F-97BA039F5534}" srcOrd="0" destOrd="0" presId="urn:microsoft.com/office/officeart/2005/8/layout/hierarchy4"/>
    <dgm:cxn modelId="{6254C7C3-FED2-4014-90DD-3B09627CD5D8}" type="presParOf" srcId="{D5DD4105-C1F2-43DF-B326-78BED4FF8013}" destId="{D73E7F8F-D234-4B19-B1B0-5173CD377FE5}" srcOrd="1" destOrd="0" presId="urn:microsoft.com/office/officeart/2005/8/layout/hierarchy4"/>
    <dgm:cxn modelId="{D234ADDB-1149-4F7C-8691-5AABF0167E38}" type="presParOf" srcId="{D5DD4105-C1F2-43DF-B326-78BED4FF8013}" destId="{7336EE7A-BBC3-4284-8B33-1BF26EA38BF7}" srcOrd="2" destOrd="0" presId="urn:microsoft.com/office/officeart/2005/8/layout/hierarchy4"/>
    <dgm:cxn modelId="{9BC34923-E0F5-4654-8F1D-AA772A972D8F}" type="presParOf" srcId="{7336EE7A-BBC3-4284-8B33-1BF26EA38BF7}" destId="{473D4567-A737-422E-B715-3B515501C59E}" srcOrd="0" destOrd="0" presId="urn:microsoft.com/office/officeart/2005/8/layout/hierarchy4"/>
    <dgm:cxn modelId="{5490E497-23C1-4ECE-A6D1-A6CA974FBD50}" type="presParOf" srcId="{473D4567-A737-422E-B715-3B515501C59E}" destId="{FCC927D6-E561-47E5-9606-C3339B0C9C64}" srcOrd="0" destOrd="0" presId="urn:microsoft.com/office/officeart/2005/8/layout/hierarchy4"/>
    <dgm:cxn modelId="{C27AA063-FCE8-4C96-8896-84F15163DCAB}" type="presParOf" srcId="{473D4567-A737-422E-B715-3B515501C59E}" destId="{9BF4D118-0314-48C1-9BEF-BF11C41B5974}" srcOrd="1" destOrd="0" presId="urn:microsoft.com/office/officeart/2005/8/layout/hierarchy4"/>
    <dgm:cxn modelId="{F97265E2-806E-4666-A83B-C3CB3169F37F}" type="presParOf" srcId="{7336EE7A-BBC3-4284-8B33-1BF26EA38BF7}" destId="{13A7E55E-385A-48A6-9D2C-E978F080BCA4}" srcOrd="1" destOrd="0" presId="urn:microsoft.com/office/officeart/2005/8/layout/hierarchy4"/>
    <dgm:cxn modelId="{8F31B5EA-AB2A-4F8C-B356-1F7E7E5B720F}" type="presParOf" srcId="{7336EE7A-BBC3-4284-8B33-1BF26EA38BF7}" destId="{A3267DFB-2C20-4525-93C3-F4E368950CB0}" srcOrd="2" destOrd="0" presId="urn:microsoft.com/office/officeart/2005/8/layout/hierarchy4"/>
    <dgm:cxn modelId="{1B382469-0124-44B0-92D0-7F933BA8D9AA}" type="presParOf" srcId="{A3267DFB-2C20-4525-93C3-F4E368950CB0}" destId="{97904E1E-E3D6-4504-8795-19C2C9FBB13E}" srcOrd="0" destOrd="0" presId="urn:microsoft.com/office/officeart/2005/8/layout/hierarchy4"/>
    <dgm:cxn modelId="{1D5B9277-37F3-4E9F-AFAF-C67D9254BC2A}" type="presParOf" srcId="{A3267DFB-2C20-4525-93C3-F4E368950CB0}" destId="{6A224EAD-9AFC-4F00-BDD4-03ECB7D3FB70}" srcOrd="1" destOrd="0" presId="urn:microsoft.com/office/officeart/2005/8/layout/hierarchy4"/>
    <dgm:cxn modelId="{3054DFF4-B0C1-4F1F-8A14-F713F2C04A97}" type="presParOf" srcId="{7336EE7A-BBC3-4284-8B33-1BF26EA38BF7}" destId="{3A51FC18-E464-4DAA-8A30-9729151A99D0}" srcOrd="3" destOrd="0" presId="urn:microsoft.com/office/officeart/2005/8/layout/hierarchy4"/>
    <dgm:cxn modelId="{83CBDB1A-D761-4EE9-9D33-3825E5A2C12C}" type="presParOf" srcId="{7336EE7A-BBC3-4284-8B33-1BF26EA38BF7}" destId="{7280463C-D22D-4F2C-B92F-5F192DD0B852}" srcOrd="4" destOrd="0" presId="urn:microsoft.com/office/officeart/2005/8/layout/hierarchy4"/>
    <dgm:cxn modelId="{3935FA3A-3212-4BEF-9937-2AB232D03011}" type="presParOf" srcId="{7280463C-D22D-4F2C-B92F-5F192DD0B852}" destId="{AD608958-ED96-4BD2-9E38-F5039139995B}" srcOrd="0" destOrd="0" presId="urn:microsoft.com/office/officeart/2005/8/layout/hierarchy4"/>
    <dgm:cxn modelId="{DA6D7600-BD82-46F6-82B3-07ED6AB1700B}" type="presParOf" srcId="{7280463C-D22D-4F2C-B92F-5F192DD0B852}" destId="{773F3AC1-1F34-4D32-A9F4-FF6914D20B9E}" srcOrd="1" destOrd="0" presId="urn:microsoft.com/office/officeart/2005/8/layout/hierarchy4"/>
    <dgm:cxn modelId="{F5C87D54-5DC8-480C-B104-3D4361A87FC1}" type="presParOf" srcId="{7336EE7A-BBC3-4284-8B33-1BF26EA38BF7}" destId="{EA2FF480-B249-4BAD-84ED-BC0736C00602}" srcOrd="5" destOrd="0" presId="urn:microsoft.com/office/officeart/2005/8/layout/hierarchy4"/>
    <dgm:cxn modelId="{C441A5C6-31C5-4B5C-95AB-94584FD82E91}" type="presParOf" srcId="{7336EE7A-BBC3-4284-8B33-1BF26EA38BF7}" destId="{5FCA075C-1A1A-4C56-AB14-F23FDFA2FF64}" srcOrd="6" destOrd="0" presId="urn:microsoft.com/office/officeart/2005/8/layout/hierarchy4"/>
    <dgm:cxn modelId="{77A16CCA-151E-4C38-9A82-77B5C24C8FAC}" type="presParOf" srcId="{5FCA075C-1A1A-4C56-AB14-F23FDFA2FF64}" destId="{4EFD59C2-8348-4006-B221-6ACED07FE989}" srcOrd="0" destOrd="0" presId="urn:microsoft.com/office/officeart/2005/8/layout/hierarchy4"/>
    <dgm:cxn modelId="{F796B8F3-5A3C-4EA3-8E47-A948C754D364}" type="presParOf" srcId="{5FCA075C-1A1A-4C56-AB14-F23FDFA2FF64}" destId="{CD81A6D3-A21D-45C0-B740-E3EDF44A3548}" srcOrd="1" destOrd="0" presId="urn:microsoft.com/office/officeart/2005/8/layout/hierarchy4"/>
    <dgm:cxn modelId="{DC31FB0A-6533-4059-AFF2-22DA16DB840B}" type="presParOf" srcId="{7336EE7A-BBC3-4284-8B33-1BF26EA38BF7}" destId="{62F9718A-4403-45EB-8C08-A55E60683B22}" srcOrd="7" destOrd="0" presId="urn:microsoft.com/office/officeart/2005/8/layout/hierarchy4"/>
    <dgm:cxn modelId="{2661F139-773B-4360-8A36-176478AF7056}" type="presParOf" srcId="{7336EE7A-BBC3-4284-8B33-1BF26EA38BF7}" destId="{3B2639E6-99B2-4356-8A59-FABA31D18B02}" srcOrd="8" destOrd="0" presId="urn:microsoft.com/office/officeart/2005/8/layout/hierarchy4"/>
    <dgm:cxn modelId="{D39C21C1-D90F-47A8-90AA-9392E7D3F8A8}" type="presParOf" srcId="{3B2639E6-99B2-4356-8A59-FABA31D18B02}" destId="{4CE4B806-B6E8-42FE-9476-3C7940D1AC30}" srcOrd="0" destOrd="0" presId="urn:microsoft.com/office/officeart/2005/8/layout/hierarchy4"/>
    <dgm:cxn modelId="{88B79DEF-3269-4191-A0A8-7C9EAE5BA0BD}" type="presParOf" srcId="{3B2639E6-99B2-4356-8A59-FABA31D18B02}" destId="{1D302202-5CD5-4BA4-B7EA-F2C103F9689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A280A9-ADB6-40BD-A880-666F18C22F4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8E29CC6B-9650-4772-A71F-61D958385C37}">
      <dgm:prSet phldrT="[Text]" custT="1"/>
      <dgm:spPr/>
      <dgm:t>
        <a:bodyPr/>
        <a:lstStyle/>
        <a:p>
          <a:r>
            <a:rPr lang="en-US" sz="1600" b="1" dirty="0" smtClean="0"/>
            <a:t>IT Operations</a:t>
          </a:r>
          <a:endParaRPr lang="en-US" sz="1600" dirty="0"/>
        </a:p>
      </dgm:t>
    </dgm:pt>
    <dgm:pt modelId="{48002C54-3BDD-4D57-A278-3B2065F49092}" type="parTrans" cxnId="{BCEC0844-53AE-4DA6-A712-EA2102C68E94}">
      <dgm:prSet/>
      <dgm:spPr/>
      <dgm:t>
        <a:bodyPr/>
        <a:lstStyle/>
        <a:p>
          <a:endParaRPr lang="en-US"/>
        </a:p>
      </dgm:t>
    </dgm:pt>
    <dgm:pt modelId="{6A0BD356-949A-4F16-8498-0DCFE68EB21E}" type="sibTrans" cxnId="{BCEC0844-53AE-4DA6-A712-EA2102C68E94}">
      <dgm:prSet/>
      <dgm:spPr/>
      <dgm:t>
        <a:bodyPr/>
        <a:lstStyle/>
        <a:p>
          <a:endParaRPr lang="en-US"/>
        </a:p>
      </dgm:t>
    </dgm:pt>
    <dgm:pt modelId="{AD7164C3-A171-489E-84E5-C89B6DF47A7E}">
      <dgm:prSet/>
      <dgm:spPr/>
      <dgm:t>
        <a:bodyPr/>
        <a:lstStyle/>
        <a:p>
          <a:r>
            <a:rPr lang="en-US" dirty="0" smtClean="0"/>
            <a:t>IT operations controls cover the definition, acquisition, installation, configuration, integration, and maintenance of the IT infrastructure, including:</a:t>
          </a:r>
          <a:endParaRPr lang="en-US" dirty="0"/>
        </a:p>
      </dgm:t>
    </dgm:pt>
    <dgm:pt modelId="{F5392CA3-0C82-48B3-8CF5-39FC75AD7A0B}" type="parTrans" cxnId="{0A06D445-8D16-43FE-9A96-9C3B24C51D0E}">
      <dgm:prSet/>
      <dgm:spPr/>
      <dgm:t>
        <a:bodyPr/>
        <a:lstStyle/>
        <a:p>
          <a:endParaRPr lang="en-US"/>
        </a:p>
      </dgm:t>
    </dgm:pt>
    <dgm:pt modelId="{38504628-8251-49E8-ABD4-5A19EFB8F11F}" type="sibTrans" cxnId="{0A06D445-8D16-43FE-9A96-9C3B24C51D0E}">
      <dgm:prSet/>
      <dgm:spPr/>
      <dgm:t>
        <a:bodyPr/>
        <a:lstStyle/>
        <a:p>
          <a:endParaRPr lang="en-US"/>
        </a:p>
      </dgm:t>
    </dgm:pt>
    <dgm:pt modelId="{39A6E776-6C94-43C6-B375-C86E2516B6D1}">
      <dgm:prSet/>
      <dgm:spPr/>
      <dgm:t>
        <a:bodyPr/>
        <a:lstStyle/>
        <a:p>
          <a:r>
            <a:rPr lang="en-US" dirty="0" smtClean="0"/>
            <a:t>Day-to-day service-level </a:t>
          </a:r>
          <a:r>
            <a:rPr lang="en-US" dirty="0" err="1" smtClean="0"/>
            <a:t>mgmt</a:t>
          </a:r>
          <a:endParaRPr lang="en-US" dirty="0"/>
        </a:p>
      </dgm:t>
    </dgm:pt>
    <dgm:pt modelId="{EA05B85D-223D-4A90-AECF-99BB0E350D73}" type="parTrans" cxnId="{F70EE5A6-7D5B-410A-8B24-02885926FB54}">
      <dgm:prSet/>
      <dgm:spPr/>
      <dgm:t>
        <a:bodyPr/>
        <a:lstStyle/>
        <a:p>
          <a:endParaRPr lang="en-US"/>
        </a:p>
      </dgm:t>
    </dgm:pt>
    <dgm:pt modelId="{399ED644-4CCB-414B-8307-457D0A0243A4}" type="sibTrans" cxnId="{F70EE5A6-7D5B-410A-8B24-02885926FB54}">
      <dgm:prSet/>
      <dgm:spPr/>
      <dgm:t>
        <a:bodyPr/>
        <a:lstStyle/>
        <a:p>
          <a:endParaRPr lang="en-US"/>
        </a:p>
      </dgm:t>
    </dgm:pt>
    <dgm:pt modelId="{A242978A-CAA4-404D-A882-3C8E9629C4E5}">
      <dgm:prSet/>
      <dgm:spPr/>
      <dgm:t>
        <a:bodyPr/>
        <a:lstStyle/>
        <a:p>
          <a:r>
            <a:rPr lang="en-US" dirty="0" smtClean="0"/>
            <a:t>Management of third-party services</a:t>
          </a:r>
          <a:endParaRPr lang="en-US" dirty="0"/>
        </a:p>
      </dgm:t>
    </dgm:pt>
    <dgm:pt modelId="{C1658B71-7E33-4322-A4C2-BB0F29F2C68D}" type="parTrans" cxnId="{AE057ABC-BC7A-42B3-B3CD-AFB7AA9672F5}">
      <dgm:prSet/>
      <dgm:spPr/>
      <dgm:t>
        <a:bodyPr/>
        <a:lstStyle/>
        <a:p>
          <a:endParaRPr lang="en-US"/>
        </a:p>
      </dgm:t>
    </dgm:pt>
    <dgm:pt modelId="{3F22D474-C8AE-468A-8C73-F448698B69CF}" type="sibTrans" cxnId="{AE057ABC-BC7A-42B3-B3CD-AFB7AA9672F5}">
      <dgm:prSet/>
      <dgm:spPr/>
      <dgm:t>
        <a:bodyPr/>
        <a:lstStyle/>
        <a:p>
          <a:endParaRPr lang="en-US"/>
        </a:p>
      </dgm:t>
    </dgm:pt>
    <dgm:pt modelId="{F1BF7A0B-F428-4D69-ADA7-FDEF9FECDFD8}">
      <dgm:prSet/>
      <dgm:spPr/>
      <dgm:t>
        <a:bodyPr/>
        <a:lstStyle/>
        <a:p>
          <a:r>
            <a:rPr lang="en-US" dirty="0" smtClean="0"/>
            <a:t>System availability</a:t>
          </a:r>
          <a:endParaRPr lang="en-US" dirty="0"/>
        </a:p>
      </dgm:t>
    </dgm:pt>
    <dgm:pt modelId="{5E896509-794C-4FBC-A0F6-B156FD017AE5}" type="parTrans" cxnId="{F9D7017E-2118-474F-B81E-27BDEBD0229A}">
      <dgm:prSet/>
      <dgm:spPr/>
      <dgm:t>
        <a:bodyPr/>
        <a:lstStyle/>
        <a:p>
          <a:endParaRPr lang="en-US"/>
        </a:p>
      </dgm:t>
    </dgm:pt>
    <dgm:pt modelId="{44275EC5-A878-40C9-A346-8CA654EC327B}" type="sibTrans" cxnId="{F9D7017E-2118-474F-B81E-27BDEBD0229A}">
      <dgm:prSet/>
      <dgm:spPr/>
      <dgm:t>
        <a:bodyPr/>
        <a:lstStyle/>
        <a:p>
          <a:endParaRPr lang="en-US"/>
        </a:p>
      </dgm:t>
    </dgm:pt>
    <dgm:pt modelId="{61D14C1D-0930-4747-B3DE-8120DB98C687}">
      <dgm:prSet/>
      <dgm:spPr/>
      <dgm:t>
        <a:bodyPr/>
        <a:lstStyle/>
        <a:p>
          <a:r>
            <a:rPr lang="en-US" dirty="0" smtClean="0"/>
            <a:t>Client services</a:t>
          </a:r>
          <a:endParaRPr lang="en-US" dirty="0"/>
        </a:p>
      </dgm:t>
    </dgm:pt>
    <dgm:pt modelId="{674DE115-CC7F-45BA-8BAA-F8BB79CD4C2E}" type="parTrans" cxnId="{4B8F1A9B-D274-4E40-A850-0BE1FB42852A}">
      <dgm:prSet/>
      <dgm:spPr/>
      <dgm:t>
        <a:bodyPr/>
        <a:lstStyle/>
        <a:p>
          <a:endParaRPr lang="en-US"/>
        </a:p>
      </dgm:t>
    </dgm:pt>
    <dgm:pt modelId="{62BF5186-B3E6-47E9-8A7A-E462766F4401}" type="sibTrans" cxnId="{4B8F1A9B-D274-4E40-A850-0BE1FB42852A}">
      <dgm:prSet/>
      <dgm:spPr/>
      <dgm:t>
        <a:bodyPr/>
        <a:lstStyle/>
        <a:p>
          <a:endParaRPr lang="en-US"/>
        </a:p>
      </dgm:t>
    </dgm:pt>
    <dgm:pt modelId="{6D8957F2-4E89-4A41-B083-4CE9CDDF8DE9}">
      <dgm:prSet/>
      <dgm:spPr/>
      <dgm:t>
        <a:bodyPr/>
        <a:lstStyle/>
        <a:p>
          <a:r>
            <a:rPr lang="en-US" dirty="0" smtClean="0"/>
            <a:t>Configuration and systems </a:t>
          </a:r>
          <a:r>
            <a:rPr lang="en-US" dirty="0" err="1" smtClean="0"/>
            <a:t>mgmt</a:t>
          </a:r>
          <a:endParaRPr lang="en-US" dirty="0"/>
        </a:p>
      </dgm:t>
    </dgm:pt>
    <dgm:pt modelId="{CD698F2B-B10A-4984-AC9C-0886B89D5EF5}" type="parTrans" cxnId="{1E7B24EA-8DD4-4C66-927D-167C2C429C86}">
      <dgm:prSet/>
      <dgm:spPr/>
      <dgm:t>
        <a:bodyPr/>
        <a:lstStyle/>
        <a:p>
          <a:endParaRPr lang="en-US"/>
        </a:p>
      </dgm:t>
    </dgm:pt>
    <dgm:pt modelId="{E842BC48-BFAD-44FF-A267-7BF0C99C2F57}" type="sibTrans" cxnId="{1E7B24EA-8DD4-4C66-927D-167C2C429C86}">
      <dgm:prSet/>
      <dgm:spPr/>
      <dgm:t>
        <a:bodyPr/>
        <a:lstStyle/>
        <a:p>
          <a:endParaRPr lang="en-US"/>
        </a:p>
      </dgm:t>
    </dgm:pt>
    <dgm:pt modelId="{0150A0AD-B835-426F-B443-C5C2EDCF062A}">
      <dgm:prSet/>
      <dgm:spPr/>
      <dgm:t>
        <a:bodyPr/>
        <a:lstStyle/>
        <a:p>
          <a:r>
            <a:rPr lang="en-US" dirty="0" smtClean="0"/>
            <a:t>Problem </a:t>
          </a:r>
          <a:r>
            <a:rPr lang="en-US" dirty="0" err="1" smtClean="0"/>
            <a:t>mgmt</a:t>
          </a:r>
          <a:r>
            <a:rPr lang="en-US" dirty="0" smtClean="0"/>
            <a:t> and resolution</a:t>
          </a:r>
          <a:endParaRPr lang="en-US" dirty="0"/>
        </a:p>
      </dgm:t>
    </dgm:pt>
    <dgm:pt modelId="{B5B50872-1EDD-4C13-A763-91D3D8A499AC}" type="parTrans" cxnId="{835191BA-E512-403E-88F9-0CE2904E17C9}">
      <dgm:prSet/>
      <dgm:spPr/>
      <dgm:t>
        <a:bodyPr/>
        <a:lstStyle/>
        <a:p>
          <a:endParaRPr lang="en-US"/>
        </a:p>
      </dgm:t>
    </dgm:pt>
    <dgm:pt modelId="{2B3488C1-FE4C-4713-BC03-C3072426E889}" type="sibTrans" cxnId="{835191BA-E512-403E-88F9-0CE2904E17C9}">
      <dgm:prSet/>
      <dgm:spPr/>
      <dgm:t>
        <a:bodyPr/>
        <a:lstStyle/>
        <a:p>
          <a:endParaRPr lang="en-US"/>
        </a:p>
      </dgm:t>
    </dgm:pt>
    <dgm:pt modelId="{9EB95404-BF89-4AB0-A494-2F7BC1A9AF6F}">
      <dgm:prSet/>
      <dgm:spPr/>
      <dgm:t>
        <a:bodyPr/>
        <a:lstStyle/>
        <a:p>
          <a:r>
            <a:rPr lang="en-US" dirty="0" smtClean="0"/>
            <a:t>Operations </a:t>
          </a:r>
          <a:r>
            <a:rPr lang="en-US" dirty="0" err="1" smtClean="0"/>
            <a:t>mgmt</a:t>
          </a:r>
          <a:r>
            <a:rPr lang="en-US" dirty="0" smtClean="0"/>
            <a:t> scheduling</a:t>
          </a:r>
          <a:endParaRPr lang="en-US" dirty="0"/>
        </a:p>
      </dgm:t>
    </dgm:pt>
    <dgm:pt modelId="{61DEAC66-A456-453F-A68A-82A60D27C3C9}" type="parTrans" cxnId="{3C118295-A6F3-4F6C-8985-C15F0C6A89F3}">
      <dgm:prSet/>
      <dgm:spPr/>
      <dgm:t>
        <a:bodyPr/>
        <a:lstStyle/>
        <a:p>
          <a:endParaRPr lang="en-US"/>
        </a:p>
      </dgm:t>
    </dgm:pt>
    <dgm:pt modelId="{A5A9E60D-BE54-46B1-AE54-5D77F7542DA0}" type="sibTrans" cxnId="{3C118295-A6F3-4F6C-8985-C15F0C6A89F3}">
      <dgm:prSet/>
      <dgm:spPr/>
      <dgm:t>
        <a:bodyPr/>
        <a:lstStyle/>
        <a:p>
          <a:endParaRPr lang="en-US"/>
        </a:p>
      </dgm:t>
    </dgm:pt>
    <dgm:pt modelId="{10A6B081-A892-4510-BEA9-93C3FCE0A735}">
      <dgm:prSet/>
      <dgm:spPr/>
      <dgm:t>
        <a:bodyPr/>
        <a:lstStyle/>
        <a:p>
          <a:r>
            <a:rPr lang="en-US" dirty="0" smtClean="0"/>
            <a:t>Facilities </a:t>
          </a:r>
          <a:r>
            <a:rPr lang="en-US" dirty="0" err="1" smtClean="0"/>
            <a:t>mgmt</a:t>
          </a:r>
          <a:endParaRPr lang="en-US" dirty="0"/>
        </a:p>
      </dgm:t>
    </dgm:pt>
    <dgm:pt modelId="{320A56DA-71EF-4491-BE1C-B465E56F442C}" type="parTrans" cxnId="{E2711FED-E53E-4189-85AA-AEC6615D0D63}">
      <dgm:prSet/>
      <dgm:spPr/>
      <dgm:t>
        <a:bodyPr/>
        <a:lstStyle/>
        <a:p>
          <a:endParaRPr lang="en-US"/>
        </a:p>
      </dgm:t>
    </dgm:pt>
    <dgm:pt modelId="{3A1F84A8-57B7-43C1-A17A-64B3F31EB961}" type="sibTrans" cxnId="{E2711FED-E53E-4189-85AA-AEC6615D0D63}">
      <dgm:prSet/>
      <dgm:spPr/>
      <dgm:t>
        <a:bodyPr/>
        <a:lstStyle/>
        <a:p>
          <a:endParaRPr lang="en-US"/>
        </a:p>
      </dgm:t>
    </dgm:pt>
    <dgm:pt modelId="{75FE845E-895C-4FAF-9EAC-9AC8288E4F53}">
      <dgm:prSet/>
      <dgm:spPr/>
      <dgm:t>
        <a:bodyPr/>
        <a:lstStyle/>
        <a:p>
          <a:r>
            <a:rPr lang="en-US" dirty="0" smtClean="0"/>
            <a:t>The system software component of operations includes controls over acquisition, implementation, configuration, and maintenance of operating system software, database management systems, middleware software, network communications software, security software, and utilities. Also incident tracking, logging, and monitoring. </a:t>
          </a:r>
          <a:endParaRPr lang="en-US" dirty="0"/>
        </a:p>
      </dgm:t>
    </dgm:pt>
    <dgm:pt modelId="{884760FB-AB3C-403F-BE96-83D88AF6F215}" type="parTrans" cxnId="{A50089F8-FD0F-4AF0-A952-E466C364FCE8}">
      <dgm:prSet/>
      <dgm:spPr/>
      <dgm:t>
        <a:bodyPr/>
        <a:lstStyle/>
        <a:p>
          <a:endParaRPr lang="en-US"/>
        </a:p>
      </dgm:t>
    </dgm:pt>
    <dgm:pt modelId="{B41076D7-138F-47A9-A76D-9A20723B68FF}" type="sibTrans" cxnId="{A50089F8-FD0F-4AF0-A952-E466C364FCE8}">
      <dgm:prSet/>
      <dgm:spPr/>
      <dgm:t>
        <a:bodyPr/>
        <a:lstStyle/>
        <a:p>
          <a:endParaRPr lang="en-US"/>
        </a:p>
      </dgm:t>
    </dgm:pt>
    <dgm:pt modelId="{1F8E3937-2A3B-4D71-81A1-80590C55E8C2}">
      <dgm:prSet custT="1"/>
      <dgm:spPr/>
      <dgm:t>
        <a:bodyPr/>
        <a:lstStyle/>
        <a:p>
          <a:r>
            <a:rPr lang="en-US" sz="1600" b="1" dirty="0" smtClean="0">
              <a:solidFill>
                <a:schemeClr val="tx1"/>
              </a:solidFill>
            </a:rPr>
            <a:t>Network Operations</a:t>
          </a:r>
          <a:endParaRPr lang="en-US" sz="1600" b="1" dirty="0">
            <a:solidFill>
              <a:schemeClr val="tx1"/>
            </a:solidFill>
          </a:endParaRPr>
        </a:p>
      </dgm:t>
    </dgm:pt>
    <dgm:pt modelId="{7A1F835E-5D9B-4F67-B882-2279373BBAAB}" type="parTrans" cxnId="{6DD702AE-39B1-46CD-BA50-716A222FD68E}">
      <dgm:prSet/>
      <dgm:spPr/>
      <dgm:t>
        <a:bodyPr/>
        <a:lstStyle/>
        <a:p>
          <a:endParaRPr lang="en-US"/>
        </a:p>
      </dgm:t>
    </dgm:pt>
    <dgm:pt modelId="{0F038306-5282-40B1-B880-9499656BEF9B}" type="sibTrans" cxnId="{6DD702AE-39B1-46CD-BA50-716A222FD68E}">
      <dgm:prSet/>
      <dgm:spPr/>
      <dgm:t>
        <a:bodyPr/>
        <a:lstStyle/>
        <a:p>
          <a:endParaRPr lang="en-US"/>
        </a:p>
      </dgm:t>
    </dgm:pt>
    <dgm:pt modelId="{675CE5D7-450E-4ED9-BEC6-E841951D4198}">
      <dgm:prSet/>
      <dgm:spPr/>
      <dgm:t>
        <a:bodyPr/>
        <a:lstStyle/>
        <a:p>
          <a:pPr algn="l"/>
          <a:r>
            <a:rPr lang="en-US" dirty="0" smtClean="0"/>
            <a:t>Audit includes review of entry points to the wide area network or local area network, incl. proper configuration of externally facing firewalls, routers, and modems</a:t>
          </a:r>
          <a:endParaRPr lang="en-US" dirty="0"/>
        </a:p>
      </dgm:t>
    </dgm:pt>
    <dgm:pt modelId="{0C7D2DC0-11C6-43CC-821C-D5147A46106F}" type="parTrans" cxnId="{E7377812-2D5B-446C-9C6E-992BB1A99F09}">
      <dgm:prSet/>
      <dgm:spPr/>
      <dgm:t>
        <a:bodyPr/>
        <a:lstStyle/>
        <a:p>
          <a:endParaRPr lang="en-US"/>
        </a:p>
      </dgm:t>
    </dgm:pt>
    <dgm:pt modelId="{D5AA9C63-520B-4FF2-8C9A-3C62D75AC981}" type="sibTrans" cxnId="{E7377812-2D5B-446C-9C6E-992BB1A99F09}">
      <dgm:prSet/>
      <dgm:spPr/>
      <dgm:t>
        <a:bodyPr/>
        <a:lstStyle/>
        <a:p>
          <a:endParaRPr lang="en-US"/>
        </a:p>
      </dgm:t>
    </dgm:pt>
    <dgm:pt modelId="{7B54A0D0-2A55-49CE-A87F-EB0204B2CB69}">
      <dgm:prSet/>
      <dgm:spPr/>
      <dgm:t>
        <a:bodyPr/>
        <a:lstStyle/>
        <a:p>
          <a:pPr algn="l"/>
          <a:r>
            <a:rPr lang="en-US" dirty="0" smtClean="0"/>
            <a:t>Each server and workstation (especially portable computers) must install antivirus software and the latest antivirus definitions. </a:t>
          </a:r>
          <a:endParaRPr lang="en-US" dirty="0"/>
        </a:p>
      </dgm:t>
    </dgm:pt>
    <dgm:pt modelId="{17F67417-6CB5-4ACD-9A2D-3FD3FFAC9A5E}" type="parTrans" cxnId="{E24C1A06-2A4D-44B3-9B6B-878541CD1C36}">
      <dgm:prSet/>
      <dgm:spPr/>
      <dgm:t>
        <a:bodyPr/>
        <a:lstStyle/>
        <a:p>
          <a:endParaRPr lang="en-US"/>
        </a:p>
      </dgm:t>
    </dgm:pt>
    <dgm:pt modelId="{FFAA1E47-B46A-45FF-9361-17184F31CDFF}" type="sibTrans" cxnId="{E24C1A06-2A4D-44B3-9B6B-878541CD1C36}">
      <dgm:prSet/>
      <dgm:spPr/>
      <dgm:t>
        <a:bodyPr/>
        <a:lstStyle/>
        <a:p>
          <a:endParaRPr lang="en-US"/>
        </a:p>
      </dgm:t>
    </dgm:pt>
    <dgm:pt modelId="{685BFEFE-AFF9-49E8-9967-F739B79494D9}">
      <dgm:prSet custT="1"/>
      <dgm:spPr/>
      <dgm:t>
        <a:bodyPr/>
        <a:lstStyle/>
        <a:p>
          <a:r>
            <a:rPr lang="en-US" sz="1600" b="1" smtClean="0"/>
            <a:t>Asset Management</a:t>
          </a:r>
          <a:endParaRPr lang="en-US" sz="1600" b="1" dirty="0"/>
        </a:p>
      </dgm:t>
    </dgm:pt>
    <dgm:pt modelId="{1DFE0B75-F618-4768-80A8-E4D0F2FCDF61}" type="parTrans" cxnId="{0DD6B7E6-37E1-42E9-B38F-4D6F00D27E22}">
      <dgm:prSet/>
      <dgm:spPr/>
      <dgm:t>
        <a:bodyPr/>
        <a:lstStyle/>
        <a:p>
          <a:endParaRPr lang="en-US"/>
        </a:p>
      </dgm:t>
    </dgm:pt>
    <dgm:pt modelId="{55DC6CBE-202B-4BFE-8F49-589C8B9AA306}" type="sibTrans" cxnId="{0DD6B7E6-37E1-42E9-B38F-4D6F00D27E22}">
      <dgm:prSet/>
      <dgm:spPr/>
      <dgm:t>
        <a:bodyPr/>
        <a:lstStyle/>
        <a:p>
          <a:endParaRPr lang="en-US"/>
        </a:p>
      </dgm:t>
    </dgm:pt>
    <dgm:pt modelId="{4D7954B7-276F-44F9-8ED4-0EBB5A65E8F2}">
      <dgm:prSet/>
      <dgm:spPr/>
      <dgm:t>
        <a:bodyPr/>
        <a:lstStyle/>
        <a:p>
          <a:r>
            <a:rPr lang="en-US" dirty="0" smtClean="0"/>
            <a:t>Audit of asset management deals mostly with authorization, financial expenditure, and appropriate depreciation and reporting. </a:t>
          </a:r>
          <a:endParaRPr lang="en-US" dirty="0"/>
        </a:p>
      </dgm:t>
    </dgm:pt>
    <dgm:pt modelId="{630CEF72-B448-44A7-A191-BDD099D76547}" type="parTrans" cxnId="{39D0443B-7D82-4335-A6C5-F309DEE6E630}">
      <dgm:prSet/>
      <dgm:spPr/>
      <dgm:t>
        <a:bodyPr/>
        <a:lstStyle/>
        <a:p>
          <a:endParaRPr lang="en-US"/>
        </a:p>
      </dgm:t>
    </dgm:pt>
    <dgm:pt modelId="{9ED69BCE-27DF-4B7E-BB0E-4460EB11ED93}" type="sibTrans" cxnId="{39D0443B-7D82-4335-A6C5-F309DEE6E630}">
      <dgm:prSet/>
      <dgm:spPr/>
      <dgm:t>
        <a:bodyPr/>
        <a:lstStyle/>
        <a:p>
          <a:endParaRPr lang="en-US"/>
        </a:p>
      </dgm:t>
    </dgm:pt>
    <dgm:pt modelId="{B349E897-C847-4A45-810E-3C42F27DD34E}">
      <dgm:prSet/>
      <dgm:spPr/>
      <dgm:t>
        <a:bodyPr/>
        <a:lstStyle/>
        <a:p>
          <a:r>
            <a:rPr lang="en-US" dirty="0" smtClean="0"/>
            <a:t>Facilities environmental controls (fire suppression, uninterruptable power supply, air conditioning, elevated floors, and documented emergency procedures).</a:t>
          </a:r>
          <a:endParaRPr lang="en-US" dirty="0"/>
        </a:p>
      </dgm:t>
    </dgm:pt>
    <dgm:pt modelId="{3B54966D-D95C-40DE-ABAE-CAABA5262E48}" type="parTrans" cxnId="{252E7E91-A219-4CAB-916D-24B4EAC9B8C9}">
      <dgm:prSet/>
      <dgm:spPr/>
      <dgm:t>
        <a:bodyPr/>
        <a:lstStyle/>
        <a:p>
          <a:endParaRPr lang="en-US"/>
        </a:p>
      </dgm:t>
    </dgm:pt>
    <dgm:pt modelId="{CACDCAC0-F403-493F-8CEE-7E93D2321017}" type="sibTrans" cxnId="{252E7E91-A219-4CAB-916D-24B4EAC9B8C9}">
      <dgm:prSet/>
      <dgm:spPr/>
      <dgm:t>
        <a:bodyPr/>
        <a:lstStyle/>
        <a:p>
          <a:endParaRPr lang="en-US"/>
        </a:p>
      </dgm:t>
    </dgm:pt>
    <dgm:pt modelId="{47DCF085-2D7B-4F69-86EF-1EFE1294509B}">
      <dgm:prSet/>
      <dgm:spPr/>
      <dgm:t>
        <a:bodyPr/>
        <a:lstStyle/>
        <a:p>
          <a:pPr algn="l"/>
          <a:r>
            <a:rPr lang="en-US" dirty="0" smtClean="0"/>
            <a:t>Network configuration diagram, including critical servers, routers, and firewalls as it relates to financial reporting, must be included in the documentation</a:t>
          </a:r>
          <a:endParaRPr lang="en-US" dirty="0"/>
        </a:p>
      </dgm:t>
    </dgm:pt>
    <dgm:pt modelId="{94C3781F-44CC-466D-9394-6984E4942EB4}" type="parTrans" cxnId="{2522033C-6AD0-46BA-899D-CD1469F8A738}">
      <dgm:prSet/>
      <dgm:spPr/>
      <dgm:t>
        <a:bodyPr/>
        <a:lstStyle/>
        <a:p>
          <a:endParaRPr lang="en-US"/>
        </a:p>
      </dgm:t>
    </dgm:pt>
    <dgm:pt modelId="{043498BA-0E85-4828-8977-AA578B159034}" type="sibTrans" cxnId="{2522033C-6AD0-46BA-899D-CD1469F8A738}">
      <dgm:prSet/>
      <dgm:spPr/>
      <dgm:t>
        <a:bodyPr/>
        <a:lstStyle/>
        <a:p>
          <a:endParaRPr lang="en-US"/>
        </a:p>
      </dgm:t>
    </dgm:pt>
    <dgm:pt modelId="{7AA591A7-9BD4-4AB4-A15C-65944C5C0725}">
      <dgm:prSet/>
      <dgm:spPr/>
      <dgm:t>
        <a:bodyPr/>
        <a:lstStyle/>
        <a:p>
          <a:pPr algn="l"/>
          <a:r>
            <a:rPr lang="en-US" dirty="0" smtClean="0"/>
            <a:t>All outside telecommunication connections (Internet or point-to-point) must go through the company network routers and firewalls. </a:t>
          </a:r>
          <a:endParaRPr lang="en-US" dirty="0"/>
        </a:p>
      </dgm:t>
    </dgm:pt>
    <dgm:pt modelId="{3315C777-FFDA-4B1A-B590-2F32454293E1}" type="parTrans" cxnId="{ED79014A-A1E7-4404-804A-214C7F953AFA}">
      <dgm:prSet/>
      <dgm:spPr/>
      <dgm:t>
        <a:bodyPr/>
        <a:lstStyle/>
        <a:p>
          <a:endParaRPr lang="en-US"/>
        </a:p>
      </dgm:t>
    </dgm:pt>
    <dgm:pt modelId="{BC248DB4-C3FF-46F6-A09E-C43E02F0BBD2}" type="sibTrans" cxnId="{ED79014A-A1E7-4404-804A-214C7F953AFA}">
      <dgm:prSet/>
      <dgm:spPr/>
      <dgm:t>
        <a:bodyPr/>
        <a:lstStyle/>
        <a:p>
          <a:endParaRPr lang="en-US"/>
        </a:p>
      </dgm:t>
    </dgm:pt>
    <dgm:pt modelId="{63FD2B83-1A66-4454-BC46-1C44855CCA28}">
      <dgm:prSet/>
      <dgm:spPr/>
      <dgm:t>
        <a:bodyPr/>
        <a:lstStyle/>
        <a:p>
          <a:pPr algn="l"/>
          <a:r>
            <a:rPr lang="en-US" dirty="0" smtClean="0"/>
            <a:t>Any virus or worm problems encountered on a workstation or server in the company network should be fully documented, incl. determined impact and resolution steps taken.</a:t>
          </a:r>
          <a:endParaRPr lang="en-US" dirty="0"/>
        </a:p>
      </dgm:t>
    </dgm:pt>
    <dgm:pt modelId="{47E0356D-BB84-40AC-B1A2-6FCFD6D9BF75}" type="parTrans" cxnId="{D29E2BF4-CDF4-4126-8B3F-5BBB172AB465}">
      <dgm:prSet/>
      <dgm:spPr/>
      <dgm:t>
        <a:bodyPr/>
        <a:lstStyle/>
        <a:p>
          <a:endParaRPr lang="en-US"/>
        </a:p>
      </dgm:t>
    </dgm:pt>
    <dgm:pt modelId="{CBED039E-5B1A-4B6A-8006-FACE95976018}" type="sibTrans" cxnId="{D29E2BF4-CDF4-4126-8B3F-5BBB172AB465}">
      <dgm:prSet/>
      <dgm:spPr/>
      <dgm:t>
        <a:bodyPr/>
        <a:lstStyle/>
        <a:p>
          <a:endParaRPr lang="en-US"/>
        </a:p>
      </dgm:t>
    </dgm:pt>
    <dgm:pt modelId="{07B349B5-0AFB-439C-B18E-51A0C93F352D}">
      <dgm:prSet/>
      <dgm:spPr/>
      <dgm:t>
        <a:bodyPr/>
        <a:lstStyle/>
        <a:p>
          <a:r>
            <a:rPr lang="en-US" dirty="0" smtClean="0"/>
            <a:t>Have key assets (such as software, data, hardware, middleware, and facilities) been inventoried and their “company owners” identified? </a:t>
          </a:r>
          <a:endParaRPr lang="en-US" dirty="0"/>
        </a:p>
      </dgm:t>
    </dgm:pt>
    <dgm:pt modelId="{728DC2D1-E71B-4E04-B685-A47A4974870C}" type="parTrans" cxnId="{42CC4F72-6F94-441E-B22A-0F56C97DF374}">
      <dgm:prSet/>
      <dgm:spPr/>
      <dgm:t>
        <a:bodyPr/>
        <a:lstStyle/>
        <a:p>
          <a:endParaRPr lang="en-US"/>
        </a:p>
      </dgm:t>
    </dgm:pt>
    <dgm:pt modelId="{37B1E232-397B-4447-8C5E-770951AC7938}" type="sibTrans" cxnId="{42CC4F72-6F94-441E-B22A-0F56C97DF374}">
      <dgm:prSet/>
      <dgm:spPr/>
      <dgm:t>
        <a:bodyPr/>
        <a:lstStyle/>
        <a:p>
          <a:endParaRPr lang="en-US"/>
        </a:p>
      </dgm:t>
    </dgm:pt>
    <dgm:pt modelId="{4BD09BB1-0814-48C1-89B7-D3903B407C07}">
      <dgm:prSet/>
      <dgm:spPr/>
      <dgm:t>
        <a:bodyPr/>
        <a:lstStyle/>
        <a:p>
          <a:r>
            <a:rPr lang="en-US" dirty="0" smtClean="0"/>
            <a:t>Inventory, asset disposal, change management of asset inventory, and an overall understanding of asset procedures. </a:t>
          </a:r>
          <a:endParaRPr lang="en-US" dirty="0"/>
        </a:p>
      </dgm:t>
    </dgm:pt>
    <dgm:pt modelId="{ECD932EF-C306-458F-BF36-D4274CBA6D01}" type="parTrans" cxnId="{71E5B9BD-FACD-40FA-A524-2904417AD0C8}">
      <dgm:prSet/>
      <dgm:spPr/>
      <dgm:t>
        <a:bodyPr/>
        <a:lstStyle/>
        <a:p>
          <a:endParaRPr lang="en-US"/>
        </a:p>
      </dgm:t>
    </dgm:pt>
    <dgm:pt modelId="{4F35B95E-4A1D-4338-B94A-DD949BFAA155}" type="sibTrans" cxnId="{71E5B9BD-FACD-40FA-A524-2904417AD0C8}">
      <dgm:prSet/>
      <dgm:spPr/>
      <dgm:t>
        <a:bodyPr/>
        <a:lstStyle/>
        <a:p>
          <a:endParaRPr lang="en-US"/>
        </a:p>
      </dgm:t>
    </dgm:pt>
    <dgm:pt modelId="{07213AED-69F0-4B39-ACA9-0A0E83D70B1F}">
      <dgm:prSet/>
      <dgm:spPr/>
      <dgm:t>
        <a:bodyPr/>
        <a:lstStyle/>
        <a:p>
          <a:r>
            <a:rPr lang="en-US" dirty="0" smtClean="0"/>
            <a:t>Records management is an indispensable part of the asset-management plan.</a:t>
          </a:r>
          <a:endParaRPr lang="en-US" dirty="0"/>
        </a:p>
      </dgm:t>
    </dgm:pt>
    <dgm:pt modelId="{ACDE1CEF-4584-4683-88F0-3D1585F8A516}" type="parTrans" cxnId="{6C981624-9973-4B79-88AE-5690A87EFC33}">
      <dgm:prSet/>
      <dgm:spPr/>
      <dgm:t>
        <a:bodyPr/>
        <a:lstStyle/>
        <a:p>
          <a:endParaRPr lang="en-US"/>
        </a:p>
      </dgm:t>
    </dgm:pt>
    <dgm:pt modelId="{EA234304-96DD-4F8E-9EFE-8E5CFB84CD95}" type="sibTrans" cxnId="{6C981624-9973-4B79-88AE-5690A87EFC33}">
      <dgm:prSet/>
      <dgm:spPr/>
      <dgm:t>
        <a:bodyPr/>
        <a:lstStyle/>
        <a:p>
          <a:endParaRPr lang="en-US"/>
        </a:p>
      </dgm:t>
    </dgm:pt>
    <dgm:pt modelId="{89E16E25-338C-4512-A07B-D610A504620D}" type="pres">
      <dgm:prSet presAssocID="{57A280A9-ADB6-40BD-A880-666F18C22F44}" presName="Name0" presStyleCnt="0">
        <dgm:presLayoutVars>
          <dgm:dir/>
          <dgm:animLvl val="lvl"/>
          <dgm:resizeHandles val="exact"/>
        </dgm:presLayoutVars>
      </dgm:prSet>
      <dgm:spPr/>
      <dgm:t>
        <a:bodyPr/>
        <a:lstStyle/>
        <a:p>
          <a:endParaRPr lang="en-US"/>
        </a:p>
      </dgm:t>
    </dgm:pt>
    <dgm:pt modelId="{DBEBD7AC-8B61-42DD-9130-EF05C9B8920D}" type="pres">
      <dgm:prSet presAssocID="{8E29CC6B-9650-4772-A71F-61D958385C37}" presName="composite" presStyleCnt="0"/>
      <dgm:spPr/>
    </dgm:pt>
    <dgm:pt modelId="{50ADFDAC-6FF6-4CB9-9F65-63A9318EC00D}" type="pres">
      <dgm:prSet presAssocID="{8E29CC6B-9650-4772-A71F-61D958385C37}" presName="parTx" presStyleLbl="alignNode1" presStyleIdx="0" presStyleCnt="3">
        <dgm:presLayoutVars>
          <dgm:chMax val="0"/>
          <dgm:chPref val="0"/>
          <dgm:bulletEnabled val="1"/>
        </dgm:presLayoutVars>
      </dgm:prSet>
      <dgm:spPr/>
      <dgm:t>
        <a:bodyPr/>
        <a:lstStyle/>
        <a:p>
          <a:endParaRPr lang="en-US"/>
        </a:p>
      </dgm:t>
    </dgm:pt>
    <dgm:pt modelId="{CBB58DE5-576C-4DAA-B7C4-7FE93879DEA3}" type="pres">
      <dgm:prSet presAssocID="{8E29CC6B-9650-4772-A71F-61D958385C37}" presName="desTx" presStyleLbl="alignAccFollowNode1" presStyleIdx="0" presStyleCnt="3">
        <dgm:presLayoutVars>
          <dgm:bulletEnabled val="1"/>
        </dgm:presLayoutVars>
      </dgm:prSet>
      <dgm:spPr/>
      <dgm:t>
        <a:bodyPr/>
        <a:lstStyle/>
        <a:p>
          <a:endParaRPr lang="en-US"/>
        </a:p>
      </dgm:t>
    </dgm:pt>
    <dgm:pt modelId="{B8B8C08B-F5AA-4BDC-9703-C875FE16784E}" type="pres">
      <dgm:prSet presAssocID="{6A0BD356-949A-4F16-8498-0DCFE68EB21E}" presName="space" presStyleCnt="0"/>
      <dgm:spPr/>
    </dgm:pt>
    <dgm:pt modelId="{4EFB9B7B-F3CE-4237-8446-273A5C2FBE8F}" type="pres">
      <dgm:prSet presAssocID="{1F8E3937-2A3B-4D71-81A1-80590C55E8C2}" presName="composite" presStyleCnt="0"/>
      <dgm:spPr/>
    </dgm:pt>
    <dgm:pt modelId="{9FC8F218-F246-4389-A3BC-52A2B258BDEC}" type="pres">
      <dgm:prSet presAssocID="{1F8E3937-2A3B-4D71-81A1-80590C55E8C2}" presName="parTx" presStyleLbl="alignNode1" presStyleIdx="1" presStyleCnt="3">
        <dgm:presLayoutVars>
          <dgm:chMax val="0"/>
          <dgm:chPref val="0"/>
          <dgm:bulletEnabled val="1"/>
        </dgm:presLayoutVars>
      </dgm:prSet>
      <dgm:spPr/>
      <dgm:t>
        <a:bodyPr/>
        <a:lstStyle/>
        <a:p>
          <a:endParaRPr lang="en-US"/>
        </a:p>
      </dgm:t>
    </dgm:pt>
    <dgm:pt modelId="{34A11504-53B5-4978-9C0B-13D716D42A12}" type="pres">
      <dgm:prSet presAssocID="{1F8E3937-2A3B-4D71-81A1-80590C55E8C2}" presName="desTx" presStyleLbl="alignAccFollowNode1" presStyleIdx="1" presStyleCnt="3">
        <dgm:presLayoutVars>
          <dgm:bulletEnabled val="1"/>
        </dgm:presLayoutVars>
      </dgm:prSet>
      <dgm:spPr/>
      <dgm:t>
        <a:bodyPr/>
        <a:lstStyle/>
        <a:p>
          <a:endParaRPr lang="en-US"/>
        </a:p>
      </dgm:t>
    </dgm:pt>
    <dgm:pt modelId="{E5B6E0BE-32C3-4CF8-9681-0785B3558B36}" type="pres">
      <dgm:prSet presAssocID="{0F038306-5282-40B1-B880-9499656BEF9B}" presName="space" presStyleCnt="0"/>
      <dgm:spPr/>
    </dgm:pt>
    <dgm:pt modelId="{F0C41931-CCEA-4771-8197-76C8DD442010}" type="pres">
      <dgm:prSet presAssocID="{685BFEFE-AFF9-49E8-9967-F739B79494D9}" presName="composite" presStyleCnt="0"/>
      <dgm:spPr/>
    </dgm:pt>
    <dgm:pt modelId="{CC72A331-7CF8-4E36-AD77-79815ED7D09A}" type="pres">
      <dgm:prSet presAssocID="{685BFEFE-AFF9-49E8-9967-F739B79494D9}" presName="parTx" presStyleLbl="alignNode1" presStyleIdx="2" presStyleCnt="3">
        <dgm:presLayoutVars>
          <dgm:chMax val="0"/>
          <dgm:chPref val="0"/>
          <dgm:bulletEnabled val="1"/>
        </dgm:presLayoutVars>
      </dgm:prSet>
      <dgm:spPr/>
      <dgm:t>
        <a:bodyPr/>
        <a:lstStyle/>
        <a:p>
          <a:endParaRPr lang="en-US"/>
        </a:p>
      </dgm:t>
    </dgm:pt>
    <dgm:pt modelId="{5DB54643-A4F8-4714-B0C1-2549CBD2A2EB}" type="pres">
      <dgm:prSet presAssocID="{685BFEFE-AFF9-49E8-9967-F739B79494D9}" presName="desTx" presStyleLbl="alignAccFollowNode1" presStyleIdx="2" presStyleCnt="3">
        <dgm:presLayoutVars>
          <dgm:bulletEnabled val="1"/>
        </dgm:presLayoutVars>
      </dgm:prSet>
      <dgm:spPr/>
      <dgm:t>
        <a:bodyPr/>
        <a:lstStyle/>
        <a:p>
          <a:endParaRPr lang="en-US"/>
        </a:p>
      </dgm:t>
    </dgm:pt>
  </dgm:ptLst>
  <dgm:cxnLst>
    <dgm:cxn modelId="{94DED301-3EC4-41DA-9C86-5D8322205241}" type="presOf" srcId="{A242978A-CAA4-404D-A882-3C8E9629C4E5}" destId="{CBB58DE5-576C-4DAA-B7C4-7FE93879DEA3}" srcOrd="0" destOrd="2" presId="urn:microsoft.com/office/officeart/2005/8/layout/hList1"/>
    <dgm:cxn modelId="{F010265F-7F50-4483-BE53-835AA39C8BC5}" type="presOf" srcId="{4D7954B7-276F-44F9-8ED4-0EBB5A65E8F2}" destId="{5DB54643-A4F8-4714-B0C1-2549CBD2A2EB}" srcOrd="0" destOrd="0" presId="urn:microsoft.com/office/officeart/2005/8/layout/hList1"/>
    <dgm:cxn modelId="{D7CF8F07-77AC-42A5-839B-EEE3FE7A3EC4}" type="presOf" srcId="{685BFEFE-AFF9-49E8-9967-F739B79494D9}" destId="{CC72A331-7CF8-4E36-AD77-79815ED7D09A}" srcOrd="0" destOrd="0" presId="urn:microsoft.com/office/officeart/2005/8/layout/hList1"/>
    <dgm:cxn modelId="{2149DBAC-EFB8-4EC6-BABA-39892D873E0C}" type="presOf" srcId="{75FE845E-895C-4FAF-9EAC-9AC8288E4F53}" destId="{CBB58DE5-576C-4DAA-B7C4-7FE93879DEA3}" srcOrd="0" destOrd="9" presId="urn:microsoft.com/office/officeart/2005/8/layout/hList1"/>
    <dgm:cxn modelId="{D3E1C234-4FA1-4C7B-B89E-A739B0678818}" type="presOf" srcId="{07B349B5-0AFB-439C-B18E-51A0C93F352D}" destId="{5DB54643-A4F8-4714-B0C1-2549CBD2A2EB}" srcOrd="0" destOrd="1" presId="urn:microsoft.com/office/officeart/2005/8/layout/hList1"/>
    <dgm:cxn modelId="{FBF7B8E4-D3B7-4D27-84C2-FE4BC8A902CF}" type="presOf" srcId="{F1BF7A0B-F428-4D69-ADA7-FDEF9FECDFD8}" destId="{CBB58DE5-576C-4DAA-B7C4-7FE93879DEA3}" srcOrd="0" destOrd="3" presId="urn:microsoft.com/office/officeart/2005/8/layout/hList1"/>
    <dgm:cxn modelId="{786CF745-F0C3-42A2-8FEE-0C11C7F4D980}" type="presOf" srcId="{10A6B081-A892-4510-BEA9-93C3FCE0A735}" destId="{CBB58DE5-576C-4DAA-B7C4-7FE93879DEA3}" srcOrd="0" destOrd="8" presId="urn:microsoft.com/office/officeart/2005/8/layout/hList1"/>
    <dgm:cxn modelId="{FA1D4546-59BC-4852-8BCE-41B80D9645FC}" type="presOf" srcId="{0150A0AD-B835-426F-B443-C5C2EDCF062A}" destId="{CBB58DE5-576C-4DAA-B7C4-7FE93879DEA3}" srcOrd="0" destOrd="6" presId="urn:microsoft.com/office/officeart/2005/8/layout/hList1"/>
    <dgm:cxn modelId="{4B8F1A9B-D274-4E40-A850-0BE1FB42852A}" srcId="{AD7164C3-A171-489E-84E5-C89B6DF47A7E}" destId="{61D14C1D-0930-4747-B3DE-8120DB98C687}" srcOrd="3" destOrd="0" parTransId="{674DE115-CC7F-45BA-8BAA-F8BB79CD4C2E}" sibTransId="{62BF5186-B3E6-47E9-8A7A-E462766F4401}"/>
    <dgm:cxn modelId="{A50089F8-FD0F-4AF0-A952-E466C364FCE8}" srcId="{8E29CC6B-9650-4772-A71F-61D958385C37}" destId="{75FE845E-895C-4FAF-9EAC-9AC8288E4F53}" srcOrd="1" destOrd="0" parTransId="{884760FB-AB3C-403F-BE96-83D88AF6F215}" sibTransId="{B41076D7-138F-47A9-A76D-9A20723B68FF}"/>
    <dgm:cxn modelId="{5B30CD35-A15B-4E18-920B-A9E31473BC14}" type="presOf" srcId="{B349E897-C847-4A45-810E-3C42F27DD34E}" destId="{5DB54643-A4F8-4714-B0C1-2549CBD2A2EB}" srcOrd="0" destOrd="4" presId="urn:microsoft.com/office/officeart/2005/8/layout/hList1"/>
    <dgm:cxn modelId="{62097A44-67F7-4BD7-97AE-25BB1A95D5CE}" type="presOf" srcId="{9EB95404-BF89-4AB0-A494-2F7BC1A9AF6F}" destId="{CBB58DE5-576C-4DAA-B7C4-7FE93879DEA3}" srcOrd="0" destOrd="7" presId="urn:microsoft.com/office/officeart/2005/8/layout/hList1"/>
    <dgm:cxn modelId="{2522033C-6AD0-46BA-899D-CD1469F8A738}" srcId="{1F8E3937-2A3B-4D71-81A1-80590C55E8C2}" destId="{47DCF085-2D7B-4F69-86EF-1EFE1294509B}" srcOrd="1" destOrd="0" parTransId="{94C3781F-44CC-466D-9394-6984E4942EB4}" sibTransId="{043498BA-0E85-4828-8977-AA578B159034}"/>
    <dgm:cxn modelId="{BCEC0844-53AE-4DA6-A712-EA2102C68E94}" srcId="{57A280A9-ADB6-40BD-A880-666F18C22F44}" destId="{8E29CC6B-9650-4772-A71F-61D958385C37}" srcOrd="0" destOrd="0" parTransId="{48002C54-3BDD-4D57-A278-3B2065F49092}" sibTransId="{6A0BD356-949A-4F16-8498-0DCFE68EB21E}"/>
    <dgm:cxn modelId="{1BD70A0B-C19A-4EAB-8802-C0394AEE24BC}" type="presOf" srcId="{4BD09BB1-0814-48C1-89B7-D3903B407C07}" destId="{5DB54643-A4F8-4714-B0C1-2549CBD2A2EB}" srcOrd="0" destOrd="2" presId="urn:microsoft.com/office/officeart/2005/8/layout/hList1"/>
    <dgm:cxn modelId="{ED79014A-A1E7-4404-804A-214C7F953AFA}" srcId="{1F8E3937-2A3B-4D71-81A1-80590C55E8C2}" destId="{7AA591A7-9BD4-4AB4-A15C-65944C5C0725}" srcOrd="2" destOrd="0" parTransId="{3315C777-FFDA-4B1A-B590-2F32454293E1}" sibTransId="{BC248DB4-C3FF-46F6-A09E-C43E02F0BBD2}"/>
    <dgm:cxn modelId="{39D0443B-7D82-4335-A6C5-F309DEE6E630}" srcId="{685BFEFE-AFF9-49E8-9967-F739B79494D9}" destId="{4D7954B7-276F-44F9-8ED4-0EBB5A65E8F2}" srcOrd="0" destOrd="0" parTransId="{630CEF72-B448-44A7-A191-BDD099D76547}" sibTransId="{9ED69BCE-27DF-4B7E-BB0E-4460EB11ED93}"/>
    <dgm:cxn modelId="{8A07B95E-1F40-43B1-99DF-B7FA66E8EB5B}" type="presOf" srcId="{675CE5D7-450E-4ED9-BEC6-E841951D4198}" destId="{34A11504-53B5-4978-9C0B-13D716D42A12}" srcOrd="0" destOrd="0" presId="urn:microsoft.com/office/officeart/2005/8/layout/hList1"/>
    <dgm:cxn modelId="{F70EE5A6-7D5B-410A-8B24-02885926FB54}" srcId="{AD7164C3-A171-489E-84E5-C89B6DF47A7E}" destId="{39A6E776-6C94-43C6-B375-C86E2516B6D1}" srcOrd="0" destOrd="0" parTransId="{EA05B85D-223D-4A90-AECF-99BB0E350D73}" sibTransId="{399ED644-4CCB-414B-8307-457D0A0243A4}"/>
    <dgm:cxn modelId="{D64E85C7-5BD1-409F-ABBE-90326FC1F603}" type="presOf" srcId="{8E29CC6B-9650-4772-A71F-61D958385C37}" destId="{50ADFDAC-6FF6-4CB9-9F65-63A9318EC00D}" srcOrd="0" destOrd="0" presId="urn:microsoft.com/office/officeart/2005/8/layout/hList1"/>
    <dgm:cxn modelId="{6C981624-9973-4B79-88AE-5690A87EFC33}" srcId="{685BFEFE-AFF9-49E8-9967-F739B79494D9}" destId="{07213AED-69F0-4B39-ACA9-0A0E83D70B1F}" srcOrd="3" destOrd="0" parTransId="{ACDE1CEF-4584-4683-88F0-3D1585F8A516}" sibTransId="{EA234304-96DD-4F8E-9EFE-8E5CFB84CD95}"/>
    <dgm:cxn modelId="{A603F98B-B70F-48E4-9D7C-E674021E641F}" type="presOf" srcId="{6D8957F2-4E89-4A41-B083-4CE9CDDF8DE9}" destId="{CBB58DE5-576C-4DAA-B7C4-7FE93879DEA3}" srcOrd="0" destOrd="5" presId="urn:microsoft.com/office/officeart/2005/8/layout/hList1"/>
    <dgm:cxn modelId="{0DC6E9AA-4EED-4EFA-916B-C7A097521A6E}" type="presOf" srcId="{07213AED-69F0-4B39-ACA9-0A0E83D70B1F}" destId="{5DB54643-A4F8-4714-B0C1-2549CBD2A2EB}" srcOrd="0" destOrd="3" presId="urn:microsoft.com/office/officeart/2005/8/layout/hList1"/>
    <dgm:cxn modelId="{E2711FED-E53E-4189-85AA-AEC6615D0D63}" srcId="{AD7164C3-A171-489E-84E5-C89B6DF47A7E}" destId="{10A6B081-A892-4510-BEA9-93C3FCE0A735}" srcOrd="7" destOrd="0" parTransId="{320A56DA-71EF-4491-BE1C-B465E56F442C}" sibTransId="{3A1F84A8-57B7-43C1-A17A-64B3F31EB961}"/>
    <dgm:cxn modelId="{252E7E91-A219-4CAB-916D-24B4EAC9B8C9}" srcId="{685BFEFE-AFF9-49E8-9967-F739B79494D9}" destId="{B349E897-C847-4A45-810E-3C42F27DD34E}" srcOrd="4" destOrd="0" parTransId="{3B54966D-D95C-40DE-ABAE-CAABA5262E48}" sibTransId="{CACDCAC0-F403-493F-8CEE-7E93D2321017}"/>
    <dgm:cxn modelId="{3C118295-A6F3-4F6C-8985-C15F0C6A89F3}" srcId="{AD7164C3-A171-489E-84E5-C89B6DF47A7E}" destId="{9EB95404-BF89-4AB0-A494-2F7BC1A9AF6F}" srcOrd="6" destOrd="0" parTransId="{61DEAC66-A456-453F-A68A-82A60D27C3C9}" sibTransId="{A5A9E60D-BE54-46B1-AE54-5D77F7542DA0}"/>
    <dgm:cxn modelId="{A78242BF-9ED0-42AE-8018-35C5BE013E90}" type="presOf" srcId="{7B54A0D0-2A55-49CE-A87F-EB0204B2CB69}" destId="{34A11504-53B5-4978-9C0B-13D716D42A12}" srcOrd="0" destOrd="3" presId="urn:microsoft.com/office/officeart/2005/8/layout/hList1"/>
    <dgm:cxn modelId="{4416E5AE-68C2-4655-8866-B077579447A8}" type="presOf" srcId="{57A280A9-ADB6-40BD-A880-666F18C22F44}" destId="{89E16E25-338C-4512-A07B-D610A504620D}" srcOrd="0" destOrd="0" presId="urn:microsoft.com/office/officeart/2005/8/layout/hList1"/>
    <dgm:cxn modelId="{E24C1A06-2A4D-44B3-9B6B-878541CD1C36}" srcId="{1F8E3937-2A3B-4D71-81A1-80590C55E8C2}" destId="{7B54A0D0-2A55-49CE-A87F-EB0204B2CB69}" srcOrd="3" destOrd="0" parTransId="{17F67417-6CB5-4ACD-9A2D-3FD3FFAC9A5E}" sibTransId="{FFAA1E47-B46A-45FF-9361-17184F31CDFF}"/>
    <dgm:cxn modelId="{71E5B9BD-FACD-40FA-A524-2904417AD0C8}" srcId="{685BFEFE-AFF9-49E8-9967-F739B79494D9}" destId="{4BD09BB1-0814-48C1-89B7-D3903B407C07}" srcOrd="2" destOrd="0" parTransId="{ECD932EF-C306-458F-BF36-D4274CBA6D01}" sibTransId="{4F35B95E-4A1D-4338-B94A-DD949BFAA155}"/>
    <dgm:cxn modelId="{D29E2BF4-CDF4-4126-8B3F-5BBB172AB465}" srcId="{1F8E3937-2A3B-4D71-81A1-80590C55E8C2}" destId="{63FD2B83-1A66-4454-BC46-1C44855CCA28}" srcOrd="4" destOrd="0" parTransId="{47E0356D-BB84-40AC-B1A2-6FCFD6D9BF75}" sibTransId="{CBED039E-5B1A-4B6A-8006-FACE95976018}"/>
    <dgm:cxn modelId="{0DD6B7E6-37E1-42E9-B38F-4D6F00D27E22}" srcId="{57A280A9-ADB6-40BD-A880-666F18C22F44}" destId="{685BFEFE-AFF9-49E8-9967-F739B79494D9}" srcOrd="2" destOrd="0" parTransId="{1DFE0B75-F618-4768-80A8-E4D0F2FCDF61}" sibTransId="{55DC6CBE-202B-4BFE-8F49-589C8B9AA306}"/>
    <dgm:cxn modelId="{D14091F7-F8DE-484C-9057-FCBD7F9525DA}" type="presOf" srcId="{63FD2B83-1A66-4454-BC46-1C44855CCA28}" destId="{34A11504-53B5-4978-9C0B-13D716D42A12}" srcOrd="0" destOrd="4" presId="urn:microsoft.com/office/officeart/2005/8/layout/hList1"/>
    <dgm:cxn modelId="{586968F6-FA99-4D76-AED6-4EBDEF898A47}" type="presOf" srcId="{AD7164C3-A171-489E-84E5-C89B6DF47A7E}" destId="{CBB58DE5-576C-4DAA-B7C4-7FE93879DEA3}" srcOrd="0" destOrd="0" presId="urn:microsoft.com/office/officeart/2005/8/layout/hList1"/>
    <dgm:cxn modelId="{0A06D445-8D16-43FE-9A96-9C3B24C51D0E}" srcId="{8E29CC6B-9650-4772-A71F-61D958385C37}" destId="{AD7164C3-A171-489E-84E5-C89B6DF47A7E}" srcOrd="0" destOrd="0" parTransId="{F5392CA3-0C82-48B3-8CF5-39FC75AD7A0B}" sibTransId="{38504628-8251-49E8-ABD4-5A19EFB8F11F}"/>
    <dgm:cxn modelId="{6DD702AE-39B1-46CD-BA50-716A222FD68E}" srcId="{57A280A9-ADB6-40BD-A880-666F18C22F44}" destId="{1F8E3937-2A3B-4D71-81A1-80590C55E8C2}" srcOrd="1" destOrd="0" parTransId="{7A1F835E-5D9B-4F67-B882-2279373BBAAB}" sibTransId="{0F038306-5282-40B1-B880-9499656BEF9B}"/>
    <dgm:cxn modelId="{1E7B24EA-8DD4-4C66-927D-167C2C429C86}" srcId="{AD7164C3-A171-489E-84E5-C89B6DF47A7E}" destId="{6D8957F2-4E89-4A41-B083-4CE9CDDF8DE9}" srcOrd="4" destOrd="0" parTransId="{CD698F2B-B10A-4984-AC9C-0886B89D5EF5}" sibTransId="{E842BC48-BFAD-44FF-A267-7BF0C99C2F57}"/>
    <dgm:cxn modelId="{0B43F4A0-1110-4A39-A97D-35D25934BD9E}" type="presOf" srcId="{1F8E3937-2A3B-4D71-81A1-80590C55E8C2}" destId="{9FC8F218-F246-4389-A3BC-52A2B258BDEC}" srcOrd="0" destOrd="0" presId="urn:microsoft.com/office/officeart/2005/8/layout/hList1"/>
    <dgm:cxn modelId="{7443616B-B640-43F9-9880-46318E7BFDC9}" type="presOf" srcId="{39A6E776-6C94-43C6-B375-C86E2516B6D1}" destId="{CBB58DE5-576C-4DAA-B7C4-7FE93879DEA3}" srcOrd="0" destOrd="1" presId="urn:microsoft.com/office/officeart/2005/8/layout/hList1"/>
    <dgm:cxn modelId="{B1DFF8BB-DD9F-4DE4-8DD6-82A0C6AFF14B}" type="presOf" srcId="{61D14C1D-0930-4747-B3DE-8120DB98C687}" destId="{CBB58DE5-576C-4DAA-B7C4-7FE93879DEA3}" srcOrd="0" destOrd="4" presId="urn:microsoft.com/office/officeart/2005/8/layout/hList1"/>
    <dgm:cxn modelId="{F9D7017E-2118-474F-B81E-27BDEBD0229A}" srcId="{AD7164C3-A171-489E-84E5-C89B6DF47A7E}" destId="{F1BF7A0B-F428-4D69-ADA7-FDEF9FECDFD8}" srcOrd="2" destOrd="0" parTransId="{5E896509-794C-4FBC-A0F6-B156FD017AE5}" sibTransId="{44275EC5-A878-40C9-A346-8CA654EC327B}"/>
    <dgm:cxn modelId="{835191BA-E512-403E-88F9-0CE2904E17C9}" srcId="{AD7164C3-A171-489E-84E5-C89B6DF47A7E}" destId="{0150A0AD-B835-426F-B443-C5C2EDCF062A}" srcOrd="5" destOrd="0" parTransId="{B5B50872-1EDD-4C13-A763-91D3D8A499AC}" sibTransId="{2B3488C1-FE4C-4713-BC03-C3072426E889}"/>
    <dgm:cxn modelId="{AE057ABC-BC7A-42B3-B3CD-AFB7AA9672F5}" srcId="{AD7164C3-A171-489E-84E5-C89B6DF47A7E}" destId="{A242978A-CAA4-404D-A882-3C8E9629C4E5}" srcOrd="1" destOrd="0" parTransId="{C1658B71-7E33-4322-A4C2-BB0F29F2C68D}" sibTransId="{3F22D474-C8AE-468A-8C73-F448698B69CF}"/>
    <dgm:cxn modelId="{C5E9E0B3-D5D4-4110-BF30-56495C13E942}" type="presOf" srcId="{7AA591A7-9BD4-4AB4-A15C-65944C5C0725}" destId="{34A11504-53B5-4978-9C0B-13D716D42A12}" srcOrd="0" destOrd="2" presId="urn:microsoft.com/office/officeart/2005/8/layout/hList1"/>
    <dgm:cxn modelId="{48A340F8-B473-4803-99C8-FA6CB7887254}" type="presOf" srcId="{47DCF085-2D7B-4F69-86EF-1EFE1294509B}" destId="{34A11504-53B5-4978-9C0B-13D716D42A12}" srcOrd="0" destOrd="1" presId="urn:microsoft.com/office/officeart/2005/8/layout/hList1"/>
    <dgm:cxn modelId="{E7377812-2D5B-446C-9C6E-992BB1A99F09}" srcId="{1F8E3937-2A3B-4D71-81A1-80590C55E8C2}" destId="{675CE5D7-450E-4ED9-BEC6-E841951D4198}" srcOrd="0" destOrd="0" parTransId="{0C7D2DC0-11C6-43CC-821C-D5147A46106F}" sibTransId="{D5AA9C63-520B-4FF2-8C9A-3C62D75AC981}"/>
    <dgm:cxn modelId="{42CC4F72-6F94-441E-B22A-0F56C97DF374}" srcId="{685BFEFE-AFF9-49E8-9967-F739B79494D9}" destId="{07B349B5-0AFB-439C-B18E-51A0C93F352D}" srcOrd="1" destOrd="0" parTransId="{728DC2D1-E71B-4E04-B685-A47A4974870C}" sibTransId="{37B1E232-397B-4447-8C5E-770951AC7938}"/>
    <dgm:cxn modelId="{7BA8CB10-C884-4278-86BC-A886072267C2}" type="presParOf" srcId="{89E16E25-338C-4512-A07B-D610A504620D}" destId="{DBEBD7AC-8B61-42DD-9130-EF05C9B8920D}" srcOrd="0" destOrd="0" presId="urn:microsoft.com/office/officeart/2005/8/layout/hList1"/>
    <dgm:cxn modelId="{4C9715EF-DCB1-4BD1-9EB6-66F691491435}" type="presParOf" srcId="{DBEBD7AC-8B61-42DD-9130-EF05C9B8920D}" destId="{50ADFDAC-6FF6-4CB9-9F65-63A9318EC00D}" srcOrd="0" destOrd="0" presId="urn:microsoft.com/office/officeart/2005/8/layout/hList1"/>
    <dgm:cxn modelId="{DCC81F69-3447-4554-B239-5CC9B6B79F9B}" type="presParOf" srcId="{DBEBD7AC-8B61-42DD-9130-EF05C9B8920D}" destId="{CBB58DE5-576C-4DAA-B7C4-7FE93879DEA3}" srcOrd="1" destOrd="0" presId="urn:microsoft.com/office/officeart/2005/8/layout/hList1"/>
    <dgm:cxn modelId="{8B0B8287-92A9-4FE5-815E-E3162C78F67F}" type="presParOf" srcId="{89E16E25-338C-4512-A07B-D610A504620D}" destId="{B8B8C08B-F5AA-4BDC-9703-C875FE16784E}" srcOrd="1" destOrd="0" presId="urn:microsoft.com/office/officeart/2005/8/layout/hList1"/>
    <dgm:cxn modelId="{70A441C9-2B71-41D2-9BA5-3EB2E625DC73}" type="presParOf" srcId="{89E16E25-338C-4512-A07B-D610A504620D}" destId="{4EFB9B7B-F3CE-4237-8446-273A5C2FBE8F}" srcOrd="2" destOrd="0" presId="urn:microsoft.com/office/officeart/2005/8/layout/hList1"/>
    <dgm:cxn modelId="{C27E5768-29B0-4D43-AB4B-D60E6C24ED74}" type="presParOf" srcId="{4EFB9B7B-F3CE-4237-8446-273A5C2FBE8F}" destId="{9FC8F218-F246-4389-A3BC-52A2B258BDEC}" srcOrd="0" destOrd="0" presId="urn:microsoft.com/office/officeart/2005/8/layout/hList1"/>
    <dgm:cxn modelId="{F009D19D-576E-4A9D-A33E-ACE8F40A0AA3}" type="presParOf" srcId="{4EFB9B7B-F3CE-4237-8446-273A5C2FBE8F}" destId="{34A11504-53B5-4978-9C0B-13D716D42A12}" srcOrd="1" destOrd="0" presId="urn:microsoft.com/office/officeart/2005/8/layout/hList1"/>
    <dgm:cxn modelId="{738E33AE-F5AF-4E19-8F76-90998650B8BE}" type="presParOf" srcId="{89E16E25-338C-4512-A07B-D610A504620D}" destId="{E5B6E0BE-32C3-4CF8-9681-0785B3558B36}" srcOrd="3" destOrd="0" presId="urn:microsoft.com/office/officeart/2005/8/layout/hList1"/>
    <dgm:cxn modelId="{1732CC01-45F0-42F5-9394-F41ECDAD4CB8}" type="presParOf" srcId="{89E16E25-338C-4512-A07B-D610A504620D}" destId="{F0C41931-CCEA-4771-8197-76C8DD442010}" srcOrd="4" destOrd="0" presId="urn:microsoft.com/office/officeart/2005/8/layout/hList1"/>
    <dgm:cxn modelId="{0FD610C4-309A-4CE5-86F1-C24AE8488078}" type="presParOf" srcId="{F0C41931-CCEA-4771-8197-76C8DD442010}" destId="{CC72A331-7CF8-4E36-AD77-79815ED7D09A}" srcOrd="0" destOrd="0" presId="urn:microsoft.com/office/officeart/2005/8/layout/hList1"/>
    <dgm:cxn modelId="{FE51B60D-2954-4315-85CA-4127466A21C5}" type="presParOf" srcId="{F0C41931-CCEA-4771-8197-76C8DD442010}" destId="{5DB54643-A4F8-4714-B0C1-2549CBD2A2E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35CF-29B7-4E63-B36A-D14A5F1442C9}">
      <dsp:nvSpPr>
        <dsp:cNvPr id="0" name=""/>
        <dsp:cNvSpPr/>
      </dsp:nvSpPr>
      <dsp:spPr>
        <a:xfrm>
          <a:off x="0" y="286850"/>
          <a:ext cx="6096000" cy="2249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Insurance and hedging</a:t>
          </a:r>
          <a:endParaRPr lang="en-US" sz="1400" kern="1200" dirty="0" smtClean="0"/>
        </a:p>
        <a:p>
          <a:pPr marL="228600" lvl="2" indent="-114300" algn="l" defTabSz="622300">
            <a:lnSpc>
              <a:spcPct val="90000"/>
            </a:lnSpc>
            <a:spcBef>
              <a:spcPct val="0"/>
            </a:spcBef>
            <a:spcAft>
              <a:spcPct val="15000"/>
            </a:spcAft>
            <a:buChar char="••"/>
          </a:pPr>
          <a:r>
            <a:rPr lang="en-US" sz="1400" kern="1200" smtClean="0"/>
            <a:t>Performed by financial sector of the economy</a:t>
          </a:r>
          <a:endParaRPr lang="en-US" sz="1400" kern="1200" dirty="0" smtClean="0"/>
        </a:p>
        <a:p>
          <a:pPr marL="342900" lvl="3" indent="-114300" algn="l" defTabSz="622300">
            <a:lnSpc>
              <a:spcPct val="90000"/>
            </a:lnSpc>
            <a:spcBef>
              <a:spcPct val="0"/>
            </a:spcBef>
            <a:spcAft>
              <a:spcPct val="15000"/>
            </a:spcAft>
            <a:buChar char="••"/>
          </a:pPr>
          <a:r>
            <a:rPr lang="en-US" sz="1400" kern="1200" dirty="0" smtClean="0"/>
            <a:t>E.g. flood insurance for data center makes the financial impact of flood events predictable</a:t>
          </a:r>
          <a:endParaRPr lang="en-US" sz="1400" kern="1200" dirty="0" smtClean="0"/>
        </a:p>
        <a:p>
          <a:pPr marL="228600" lvl="2" indent="-114300" algn="l" defTabSz="622300">
            <a:lnSpc>
              <a:spcPct val="90000"/>
            </a:lnSpc>
            <a:spcBef>
              <a:spcPct val="0"/>
            </a:spcBef>
            <a:spcAft>
              <a:spcPct val="15000"/>
            </a:spcAft>
            <a:buChar char="••"/>
          </a:pPr>
          <a:r>
            <a:rPr lang="en-US" sz="1400" kern="1200" dirty="0" smtClean="0"/>
            <a:t>Equal to the annual premium paid to buy the insurance</a:t>
          </a:r>
          <a:endParaRPr lang="en-US" sz="1400" kern="1200" dirty="0" smtClean="0"/>
        </a:p>
        <a:p>
          <a:pPr marL="228600" lvl="2" indent="-114300" algn="l" defTabSz="622300">
            <a:lnSpc>
              <a:spcPct val="90000"/>
            </a:lnSpc>
            <a:spcBef>
              <a:spcPct val="0"/>
            </a:spcBef>
            <a:spcAft>
              <a:spcPct val="15000"/>
            </a:spcAft>
            <a:buChar char="••"/>
          </a:pPr>
          <a:r>
            <a:rPr lang="en-US" sz="1400" kern="1200" dirty="0" smtClean="0"/>
            <a:t>Unusual for techies to think about, but second nature to top management</a:t>
          </a:r>
          <a:endParaRPr lang="en-US" sz="1400" kern="1200" dirty="0" smtClean="0"/>
        </a:p>
        <a:p>
          <a:pPr marL="342900" lvl="3" indent="-114300" algn="l" defTabSz="622300">
            <a:lnSpc>
              <a:spcPct val="90000"/>
            </a:lnSpc>
            <a:spcBef>
              <a:spcPct val="0"/>
            </a:spcBef>
            <a:spcAft>
              <a:spcPct val="15000"/>
            </a:spcAft>
            <a:buChar char="••"/>
          </a:pPr>
          <a:r>
            <a:rPr lang="en-US" sz="1400" kern="1200" dirty="0" smtClean="0"/>
            <a:t>Be prepared</a:t>
          </a:r>
          <a:endParaRPr lang="en-US" sz="1400" kern="1200" dirty="0" smtClean="0"/>
        </a:p>
        <a:p>
          <a:pPr marL="228600" lvl="2" indent="-114300" algn="l" defTabSz="622300">
            <a:lnSpc>
              <a:spcPct val="90000"/>
            </a:lnSpc>
            <a:spcBef>
              <a:spcPct val="0"/>
            </a:spcBef>
            <a:spcAft>
              <a:spcPct val="15000"/>
            </a:spcAft>
            <a:buChar char="••"/>
          </a:pPr>
          <a:r>
            <a:rPr lang="en-US" sz="1400" kern="1200" dirty="0" smtClean="0"/>
            <a:t>Not authors’ expertise, so left to other experts</a:t>
          </a:r>
          <a:endParaRPr lang="en-US" sz="1400" kern="1200" dirty="0"/>
        </a:p>
      </dsp:txBody>
      <dsp:txXfrm>
        <a:off x="0" y="286850"/>
        <a:ext cx="6096000" cy="2249100"/>
      </dsp:txXfrm>
    </dsp:sp>
    <dsp:sp modelId="{570D5040-7446-477F-AC6D-BB36EBD49329}">
      <dsp:nvSpPr>
        <dsp:cNvPr id="0" name=""/>
        <dsp:cNvSpPr/>
      </dsp:nvSpPr>
      <dsp:spPr>
        <a:xfrm>
          <a:off x="304800" y="80210"/>
          <a:ext cx="4267200"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22300">
            <a:lnSpc>
              <a:spcPct val="90000"/>
            </a:lnSpc>
            <a:spcBef>
              <a:spcPct val="0"/>
            </a:spcBef>
            <a:spcAft>
              <a:spcPct val="35000"/>
            </a:spcAft>
          </a:pPr>
          <a:r>
            <a:rPr lang="en-US" sz="1400" kern="1200" dirty="0" smtClean="0"/>
            <a:t>Making risks (</a:t>
          </a:r>
          <a:r>
            <a:rPr lang="el-GR" sz="1400" kern="1200" dirty="0" smtClean="0"/>
            <a:t>Δ</a:t>
          </a:r>
          <a:r>
            <a:rPr lang="en-US" sz="1400" kern="1200" dirty="0" smtClean="0"/>
            <a:t>) predictable</a:t>
          </a:r>
          <a:endParaRPr lang="en-US" sz="1400" kern="1200" dirty="0"/>
        </a:p>
      </dsp:txBody>
      <dsp:txXfrm>
        <a:off x="324975" y="100385"/>
        <a:ext cx="4226850" cy="372930"/>
      </dsp:txXfrm>
    </dsp:sp>
    <dsp:sp modelId="{B33D6288-C790-4754-82FF-30CFAB4F0C09}">
      <dsp:nvSpPr>
        <dsp:cNvPr id="0" name=""/>
        <dsp:cNvSpPr/>
      </dsp:nvSpPr>
      <dsp:spPr>
        <a:xfrm>
          <a:off x="0" y="2818190"/>
          <a:ext cx="6096000"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F2463-1298-4145-8AB1-F02DE12B58AF}">
      <dsp:nvSpPr>
        <dsp:cNvPr id="0" name=""/>
        <dsp:cNvSpPr/>
      </dsp:nvSpPr>
      <dsp:spPr>
        <a:xfrm>
          <a:off x="304800" y="2611550"/>
          <a:ext cx="4267200"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22300">
            <a:lnSpc>
              <a:spcPct val="90000"/>
            </a:lnSpc>
            <a:spcBef>
              <a:spcPct val="0"/>
            </a:spcBef>
            <a:spcAft>
              <a:spcPct val="35000"/>
            </a:spcAft>
          </a:pPr>
          <a:r>
            <a:rPr lang="en-US" sz="1400" kern="1200" dirty="0" smtClean="0"/>
            <a:t>Minimizing and preparing for these risks</a:t>
          </a:r>
          <a:endParaRPr lang="en-US" sz="1400" kern="1200" dirty="0"/>
        </a:p>
      </dsp:txBody>
      <dsp:txXfrm>
        <a:off x="324975" y="2631725"/>
        <a:ext cx="4226850"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8ACEF-969B-468B-9380-513C8FDB9E6A}">
      <dsp:nvSpPr>
        <dsp:cNvPr id="0" name=""/>
        <dsp:cNvSpPr/>
      </dsp:nvSpPr>
      <dsp:spPr>
        <a:xfrm>
          <a:off x="2637"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1: Categorize</a:t>
          </a:r>
          <a:endParaRPr lang="en-US" sz="1100" kern="1200" dirty="0"/>
        </a:p>
      </dsp:txBody>
      <dsp:txXfrm>
        <a:off x="299637" y="73068"/>
        <a:ext cx="969420" cy="594000"/>
      </dsp:txXfrm>
    </dsp:sp>
    <dsp:sp modelId="{C7B87A81-466F-41C1-A8FC-58243BE7FC8D}">
      <dsp:nvSpPr>
        <dsp:cNvPr id="0" name=""/>
        <dsp:cNvSpPr/>
      </dsp:nvSpPr>
      <dsp:spPr>
        <a:xfrm>
          <a:off x="2637"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Categorize the system and the information processed, stored, and transmitted by that system based on an impact analysis.</a:t>
          </a:r>
          <a:endParaRPr lang="en-US" sz="1100" kern="1200" dirty="0" smtClean="0"/>
        </a:p>
      </dsp:txBody>
      <dsp:txXfrm>
        <a:off x="2637" y="741318"/>
        <a:ext cx="1250736" cy="3630612"/>
      </dsp:txXfrm>
    </dsp:sp>
    <dsp:sp modelId="{34C9084B-3CF6-4FD7-9125-FB1BE91F4305}">
      <dsp:nvSpPr>
        <dsp:cNvPr id="0" name=""/>
        <dsp:cNvSpPr/>
      </dsp:nvSpPr>
      <dsp:spPr>
        <a:xfrm>
          <a:off x="1350058"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2: Select</a:t>
          </a:r>
          <a:endParaRPr lang="en-US" sz="1100" kern="1200" dirty="0" smtClean="0"/>
        </a:p>
      </dsp:txBody>
      <dsp:txXfrm>
        <a:off x="1647058" y="73068"/>
        <a:ext cx="969420" cy="594000"/>
      </dsp:txXfrm>
    </dsp:sp>
    <dsp:sp modelId="{EF6560AE-0025-4CC6-AE46-BEC04A07CC9C}">
      <dsp:nvSpPr>
        <dsp:cNvPr id="0" name=""/>
        <dsp:cNvSpPr/>
      </dsp:nvSpPr>
      <dsp:spPr>
        <a:xfrm>
          <a:off x="1350058"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Select an initial set of baseline security controls for the system based on the security categorization; tailoring and supplementing the security control baseline as needed based on organization assessment of risk and local conditions.</a:t>
          </a:r>
          <a:endParaRPr lang="en-US" sz="1100" kern="1200" dirty="0" smtClean="0"/>
        </a:p>
      </dsp:txBody>
      <dsp:txXfrm>
        <a:off x="1350058" y="741318"/>
        <a:ext cx="1250736" cy="3630612"/>
      </dsp:txXfrm>
    </dsp:sp>
    <dsp:sp modelId="{4D5F5233-B2E3-4C29-AF4F-BF5C2FD434A5}">
      <dsp:nvSpPr>
        <dsp:cNvPr id="0" name=""/>
        <dsp:cNvSpPr/>
      </dsp:nvSpPr>
      <dsp:spPr>
        <a:xfrm>
          <a:off x="2697479"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3: Implement</a:t>
          </a:r>
          <a:endParaRPr lang="en-US" sz="1100" kern="1200" dirty="0" smtClean="0"/>
        </a:p>
      </dsp:txBody>
      <dsp:txXfrm>
        <a:off x="2994479" y="73068"/>
        <a:ext cx="969420" cy="594000"/>
      </dsp:txXfrm>
    </dsp:sp>
    <dsp:sp modelId="{C10561FE-0B53-4251-935C-CF2F957ED615}">
      <dsp:nvSpPr>
        <dsp:cNvPr id="0" name=""/>
        <dsp:cNvSpPr/>
      </dsp:nvSpPr>
      <dsp:spPr>
        <a:xfrm>
          <a:off x="2697479"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Implement the security controls and document how the controls are deployed within the system and environment of operation.</a:t>
          </a:r>
          <a:endParaRPr lang="en-US" sz="1100" kern="1200" dirty="0" smtClean="0"/>
        </a:p>
        <a:p>
          <a:pPr marL="57150" lvl="1" indent="-57150" algn="l" defTabSz="488950">
            <a:lnSpc>
              <a:spcPct val="90000"/>
            </a:lnSpc>
            <a:spcBef>
              <a:spcPct val="0"/>
            </a:spcBef>
            <a:spcAft>
              <a:spcPct val="15000"/>
            </a:spcAft>
            <a:buChar char="••"/>
          </a:pPr>
          <a:r>
            <a:rPr lang="en-US" sz="1100" kern="1200" dirty="0" smtClean="0"/>
            <a:t>See appropriate NIST publication in the publications section. </a:t>
          </a:r>
          <a:endParaRPr lang="en-US" sz="1100" kern="1200" dirty="0" smtClean="0"/>
        </a:p>
      </dsp:txBody>
      <dsp:txXfrm>
        <a:off x="2697479" y="741318"/>
        <a:ext cx="1250736" cy="3630612"/>
      </dsp:txXfrm>
    </dsp:sp>
    <dsp:sp modelId="{B59F24E8-C1F2-47D8-9A67-8AA7FAF13E9F}">
      <dsp:nvSpPr>
        <dsp:cNvPr id="0" name=""/>
        <dsp:cNvSpPr/>
      </dsp:nvSpPr>
      <dsp:spPr>
        <a:xfrm>
          <a:off x="4044899"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4: Assess</a:t>
          </a:r>
          <a:endParaRPr lang="en-US" sz="1100" kern="1200" dirty="0" smtClean="0"/>
        </a:p>
      </dsp:txBody>
      <dsp:txXfrm>
        <a:off x="4341899" y="73068"/>
        <a:ext cx="969420" cy="594000"/>
      </dsp:txXfrm>
    </dsp:sp>
    <dsp:sp modelId="{743D0129-81DB-4E03-88E6-E9EDE7CF706E}">
      <dsp:nvSpPr>
        <dsp:cNvPr id="0" name=""/>
        <dsp:cNvSpPr/>
      </dsp:nvSpPr>
      <dsp:spPr>
        <a:xfrm>
          <a:off x="4044899"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Assess the security controls using appropriate procedures to determine the extent to which the controls are implemented correctly, operating as intended, and producing the desired outcome with respect to meeting the security requirements for the system.</a:t>
          </a:r>
          <a:endParaRPr lang="en-US" sz="1100" kern="1200" dirty="0" smtClean="0"/>
        </a:p>
      </dsp:txBody>
      <dsp:txXfrm>
        <a:off x="4044899" y="741318"/>
        <a:ext cx="1250736" cy="3630612"/>
      </dsp:txXfrm>
    </dsp:sp>
    <dsp:sp modelId="{CB2BB5DA-8532-4C10-8002-B5443F337FBE}">
      <dsp:nvSpPr>
        <dsp:cNvPr id="0" name=""/>
        <dsp:cNvSpPr/>
      </dsp:nvSpPr>
      <dsp:spPr>
        <a:xfrm>
          <a:off x="5392320"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5: Authorize</a:t>
          </a:r>
          <a:endParaRPr lang="en-US" sz="1100" kern="1200" dirty="0" smtClean="0"/>
        </a:p>
      </dsp:txBody>
      <dsp:txXfrm>
        <a:off x="5689320" y="73068"/>
        <a:ext cx="969420" cy="594000"/>
      </dsp:txXfrm>
    </dsp:sp>
    <dsp:sp modelId="{FE3071F8-1BD7-484B-97D5-BEDD0B2EFBDE}">
      <dsp:nvSpPr>
        <dsp:cNvPr id="0" name=""/>
        <dsp:cNvSpPr/>
      </dsp:nvSpPr>
      <dsp:spPr>
        <a:xfrm>
          <a:off x="5392320"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Authorize system operation based upon a determination of the risk to organizational operations and assets, individuals, other organizations and the Nation resulting from the operation of the system and the decision that this risk is acceptable.</a:t>
          </a:r>
          <a:endParaRPr lang="en-US" sz="1100" kern="1200" dirty="0" smtClean="0"/>
        </a:p>
      </dsp:txBody>
      <dsp:txXfrm>
        <a:off x="5392320" y="741318"/>
        <a:ext cx="1250736" cy="3630612"/>
      </dsp:txXfrm>
    </dsp:sp>
    <dsp:sp modelId="{DFBD9EE9-0ED1-43F0-B7E5-90DE80763640}">
      <dsp:nvSpPr>
        <dsp:cNvPr id="0" name=""/>
        <dsp:cNvSpPr/>
      </dsp:nvSpPr>
      <dsp:spPr>
        <a:xfrm>
          <a:off x="6739741" y="73068"/>
          <a:ext cx="1563420" cy="59400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Step 6: Monitor</a:t>
          </a:r>
          <a:endParaRPr lang="en-US" sz="1100" kern="1200" dirty="0" smtClean="0"/>
        </a:p>
      </dsp:txBody>
      <dsp:txXfrm>
        <a:off x="7036741" y="73068"/>
        <a:ext cx="969420" cy="594000"/>
      </dsp:txXfrm>
    </dsp:sp>
    <dsp:sp modelId="{2ACB2714-2BEC-45C5-960D-0A2A222435C8}">
      <dsp:nvSpPr>
        <dsp:cNvPr id="0" name=""/>
        <dsp:cNvSpPr/>
      </dsp:nvSpPr>
      <dsp:spPr>
        <a:xfrm>
          <a:off x="6739741" y="741318"/>
          <a:ext cx="1250736" cy="3630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Monitor and assess selected security controls in the system on an ongoing basis including assessing security control effectiveness, documenting changes to the system or environment of operation, conducting security impact analyses of the associated changes, and reporting the security state of the system to appropriate organizational officials .</a:t>
          </a:r>
          <a:endParaRPr lang="en-US" sz="1100" kern="1200" dirty="0"/>
        </a:p>
      </dsp:txBody>
      <dsp:txXfrm>
        <a:off x="6739741" y="741318"/>
        <a:ext cx="1250736" cy="3630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E0569-4B23-426B-94D0-A46DE0FF7939}">
      <dsp:nvSpPr>
        <dsp:cNvPr id="0" name=""/>
        <dsp:cNvSpPr/>
      </dsp:nvSpPr>
      <dsp:spPr>
        <a:xfrm>
          <a:off x="2071" y="13399"/>
          <a:ext cx="2019895"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Actor:</a:t>
          </a:r>
          <a:endParaRPr lang="en-US" sz="1500" kern="1200" dirty="0"/>
        </a:p>
      </dsp:txBody>
      <dsp:txXfrm>
        <a:off x="2071" y="13399"/>
        <a:ext cx="2019895" cy="432000"/>
      </dsp:txXfrm>
    </dsp:sp>
    <dsp:sp modelId="{430B4A3A-D6D4-4DC0-820C-0674C3443567}">
      <dsp:nvSpPr>
        <dsp:cNvPr id="0" name=""/>
        <dsp:cNvSpPr/>
      </dsp:nvSpPr>
      <dsp:spPr>
        <a:xfrm>
          <a:off x="2071" y="445400"/>
          <a:ext cx="2019895" cy="658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Remote hacker</a:t>
          </a:r>
          <a:endParaRPr lang="en-US" sz="1500" kern="1200"/>
        </a:p>
      </dsp:txBody>
      <dsp:txXfrm>
        <a:off x="2071" y="445400"/>
        <a:ext cx="2019895" cy="658800"/>
      </dsp:txXfrm>
    </dsp:sp>
    <dsp:sp modelId="{B68767CC-B643-440B-AA67-F8A9CD793221}">
      <dsp:nvSpPr>
        <dsp:cNvPr id="0" name=""/>
        <dsp:cNvSpPr/>
      </dsp:nvSpPr>
      <dsp:spPr>
        <a:xfrm>
          <a:off x="2304752" y="13399"/>
          <a:ext cx="2019895"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Asset:</a:t>
          </a:r>
          <a:endParaRPr lang="en-US" sz="1500" kern="1200" dirty="0" smtClean="0"/>
        </a:p>
      </dsp:txBody>
      <dsp:txXfrm>
        <a:off x="2304752" y="13399"/>
        <a:ext cx="2019895" cy="432000"/>
      </dsp:txXfrm>
    </dsp:sp>
    <dsp:sp modelId="{B32A451F-2B76-491C-834B-2FAC351E9330}">
      <dsp:nvSpPr>
        <dsp:cNvPr id="0" name=""/>
        <dsp:cNvSpPr/>
      </dsp:nvSpPr>
      <dsp:spPr>
        <a:xfrm>
          <a:off x="2304752" y="445400"/>
          <a:ext cx="2019895" cy="658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User credentials database</a:t>
          </a:r>
          <a:endParaRPr lang="en-US" sz="1500" kern="1200" dirty="0" smtClean="0"/>
        </a:p>
      </dsp:txBody>
      <dsp:txXfrm>
        <a:off x="2304752" y="445400"/>
        <a:ext cx="2019895" cy="658800"/>
      </dsp:txXfrm>
    </dsp:sp>
    <dsp:sp modelId="{474411EA-1495-4A55-B7F9-3CCB7F7425C2}">
      <dsp:nvSpPr>
        <dsp:cNvPr id="0" name=""/>
        <dsp:cNvSpPr/>
      </dsp:nvSpPr>
      <dsp:spPr>
        <a:xfrm>
          <a:off x="4607433" y="13399"/>
          <a:ext cx="2019895"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Motive:</a:t>
          </a:r>
          <a:endParaRPr lang="en-US" sz="1500" kern="1200" dirty="0" smtClean="0"/>
        </a:p>
      </dsp:txBody>
      <dsp:txXfrm>
        <a:off x="4607433" y="13399"/>
        <a:ext cx="2019895" cy="432000"/>
      </dsp:txXfrm>
    </dsp:sp>
    <dsp:sp modelId="{08158622-2017-47D3-911A-1E121632DF0E}">
      <dsp:nvSpPr>
        <dsp:cNvPr id="0" name=""/>
        <dsp:cNvSpPr/>
      </dsp:nvSpPr>
      <dsp:spPr>
        <a:xfrm>
          <a:off x="4607433" y="445400"/>
          <a:ext cx="2019895" cy="6588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Try credentials on banking web sites</a:t>
          </a:r>
          <a:endParaRPr lang="en-US" sz="1500" kern="1200" dirty="0" smtClean="0"/>
        </a:p>
      </dsp:txBody>
      <dsp:txXfrm>
        <a:off x="4607433" y="445400"/>
        <a:ext cx="2019895" cy="658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7C421-6F4D-42FD-9F07-1BC0F91E3066}">
      <dsp:nvSpPr>
        <dsp:cNvPr id="0" name=""/>
        <dsp:cNvSpPr/>
      </dsp:nvSpPr>
      <dsp:spPr>
        <a:xfrm>
          <a:off x="2405" y="379140"/>
          <a:ext cx="2344935" cy="316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1" kern="1200" dirty="0" smtClean="0"/>
            <a:t>ISO 27001</a:t>
          </a:r>
          <a:endParaRPr lang="en-US" sz="1100" b="1" kern="1200" dirty="0"/>
        </a:p>
      </dsp:txBody>
      <dsp:txXfrm>
        <a:off x="2405" y="379140"/>
        <a:ext cx="2344935" cy="316800"/>
      </dsp:txXfrm>
    </dsp:sp>
    <dsp:sp modelId="{98F67ED3-5889-4BEB-8DF0-AE3BE2D18F63}">
      <dsp:nvSpPr>
        <dsp:cNvPr id="0" name=""/>
        <dsp:cNvSpPr/>
      </dsp:nvSpPr>
      <dsp:spPr>
        <a:xfrm>
          <a:off x="2405" y="695940"/>
          <a:ext cx="2344935" cy="410652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Specifies the requirements for an information security management system (ISMS)</a:t>
          </a:r>
          <a:endParaRPr lang="en-US" sz="1100" kern="1200" dirty="0"/>
        </a:p>
        <a:p>
          <a:pPr marL="114300" lvl="2" indent="-57150" algn="l" defTabSz="488950">
            <a:lnSpc>
              <a:spcPct val="90000"/>
            </a:lnSpc>
            <a:spcBef>
              <a:spcPct val="0"/>
            </a:spcBef>
            <a:spcAft>
              <a:spcPct val="15000"/>
            </a:spcAft>
            <a:buChar char="••"/>
          </a:pPr>
          <a:r>
            <a:rPr lang="en-US" sz="1100" kern="1200" dirty="0" smtClean="0"/>
            <a:t>States that ISO adopts a process approach for implementing information security</a:t>
          </a:r>
          <a:endParaRPr lang="en-US" sz="1100" kern="1200" dirty="0" smtClean="0"/>
        </a:p>
        <a:p>
          <a:pPr marL="114300" lvl="2" indent="-57150" algn="l" defTabSz="488950">
            <a:lnSpc>
              <a:spcPct val="90000"/>
            </a:lnSpc>
            <a:spcBef>
              <a:spcPct val="0"/>
            </a:spcBef>
            <a:spcAft>
              <a:spcPct val="15000"/>
            </a:spcAft>
            <a:buChar char="••"/>
          </a:pPr>
          <a:r>
            <a:rPr lang="en-US" sz="1100" kern="1200" dirty="0" smtClean="0"/>
            <a:t>All processes follow Deming’s Plan-Do-Check-Act (PDCA) model</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Planning phase</a:t>
          </a:r>
          <a:endParaRPr lang="en-US" sz="1100" kern="1200" dirty="0" smtClean="0"/>
        </a:p>
        <a:p>
          <a:pPr marL="228600" lvl="4" indent="-57150" algn="l" defTabSz="488950">
            <a:lnSpc>
              <a:spcPct val="90000"/>
            </a:lnSpc>
            <a:spcBef>
              <a:spcPct val="0"/>
            </a:spcBef>
            <a:spcAft>
              <a:spcPct val="15000"/>
            </a:spcAft>
            <a:buChar char="••"/>
          </a:pPr>
          <a:r>
            <a:rPr lang="en-US" sz="1100" kern="1200" dirty="0" smtClean="0"/>
            <a:t>Organizations establish policies and procedures to manage information risks</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Do phase</a:t>
          </a:r>
          <a:endParaRPr lang="en-US" sz="1100" kern="1200" dirty="0" smtClean="0"/>
        </a:p>
        <a:p>
          <a:pPr marL="228600" lvl="4" indent="-57150" algn="l" defTabSz="488950">
            <a:lnSpc>
              <a:spcPct val="90000"/>
            </a:lnSpc>
            <a:spcBef>
              <a:spcPct val="0"/>
            </a:spcBef>
            <a:spcAft>
              <a:spcPct val="15000"/>
            </a:spcAft>
            <a:buChar char="••"/>
          </a:pPr>
          <a:r>
            <a:rPr lang="en-US" sz="1100" kern="1200" dirty="0" smtClean="0"/>
            <a:t>These procedures are operated</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Checking phase</a:t>
          </a:r>
          <a:endParaRPr lang="en-US" sz="1100" kern="1200" dirty="0" smtClean="0"/>
        </a:p>
        <a:p>
          <a:pPr marL="228600" lvl="4" indent="-57150" algn="l" defTabSz="488950">
            <a:lnSpc>
              <a:spcPct val="90000"/>
            </a:lnSpc>
            <a:spcBef>
              <a:spcPct val="0"/>
            </a:spcBef>
            <a:spcAft>
              <a:spcPct val="15000"/>
            </a:spcAft>
            <a:buChar char="••"/>
          </a:pPr>
          <a:r>
            <a:rPr lang="en-US" sz="1100" kern="1200" dirty="0" smtClean="0"/>
            <a:t>Performance is measured against plan specifications and presented to management for review</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Act phase</a:t>
          </a:r>
          <a:endParaRPr lang="en-US" sz="1100" kern="1200" dirty="0" smtClean="0"/>
        </a:p>
        <a:p>
          <a:pPr marL="228600" lvl="4" indent="-57150" algn="l" defTabSz="488950">
            <a:lnSpc>
              <a:spcPct val="90000"/>
            </a:lnSpc>
            <a:spcBef>
              <a:spcPct val="0"/>
            </a:spcBef>
            <a:spcAft>
              <a:spcPct val="15000"/>
            </a:spcAft>
            <a:buChar char="••"/>
          </a:pPr>
          <a:r>
            <a:rPr lang="en-US" sz="1100" kern="1200" dirty="0" smtClean="0"/>
            <a:t>Review results are used to improve policies and procedures in the next iteration of the plan phase</a:t>
          </a:r>
          <a:endParaRPr lang="en-US" sz="1100" kern="1200" dirty="0"/>
        </a:p>
      </dsp:txBody>
      <dsp:txXfrm>
        <a:off x="2405" y="695940"/>
        <a:ext cx="2344935" cy="4106520"/>
      </dsp:txXfrm>
    </dsp:sp>
    <dsp:sp modelId="{8694FF19-56FC-4679-853C-BABC0A98DBC5}">
      <dsp:nvSpPr>
        <dsp:cNvPr id="0" name=""/>
        <dsp:cNvSpPr/>
      </dsp:nvSpPr>
      <dsp:spPr>
        <a:xfrm>
          <a:off x="2675632" y="379140"/>
          <a:ext cx="2344935" cy="316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ISO 27002</a:t>
          </a:r>
          <a:endParaRPr lang="en-US" sz="1100" b="1" kern="1200" dirty="0">
            <a:solidFill>
              <a:schemeClr val="tx1"/>
            </a:solidFill>
          </a:endParaRPr>
        </a:p>
      </dsp:txBody>
      <dsp:txXfrm>
        <a:off x="2675632" y="379140"/>
        <a:ext cx="2344935" cy="316800"/>
      </dsp:txXfrm>
    </dsp:sp>
    <dsp:sp modelId="{966C6789-0AAA-47A4-BC1C-04690FEE9475}">
      <dsp:nvSpPr>
        <dsp:cNvPr id="0" name=""/>
        <dsp:cNvSpPr/>
      </dsp:nvSpPr>
      <dsp:spPr>
        <a:xfrm>
          <a:off x="2675632" y="695940"/>
          <a:ext cx="2344935" cy="410652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Specifies a set of controls to meet the requirements specified in ISO 27001</a:t>
          </a:r>
          <a:endParaRPr lang="en-US" sz="1100" kern="1200" dirty="0"/>
        </a:p>
        <a:p>
          <a:pPr marL="114300" lvl="2" indent="-57150" algn="l" defTabSz="488950">
            <a:lnSpc>
              <a:spcPct val="90000"/>
            </a:lnSpc>
            <a:spcBef>
              <a:spcPct val="0"/>
            </a:spcBef>
            <a:spcAft>
              <a:spcPct val="15000"/>
            </a:spcAft>
            <a:buChar char="••"/>
          </a:pPr>
          <a:r>
            <a:rPr lang="en-US" sz="1100" kern="1200" dirty="0" smtClean="0"/>
            <a:t>Documents a set of security techniques</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Map to the controls we have discussed throughout the class</a:t>
          </a:r>
          <a:endParaRPr lang="en-US" sz="1100" kern="1200" dirty="0" smtClean="0"/>
        </a:p>
        <a:p>
          <a:pPr marL="114300" lvl="2" indent="-57150" algn="l" defTabSz="488950">
            <a:lnSpc>
              <a:spcPct val="90000"/>
            </a:lnSpc>
            <a:spcBef>
              <a:spcPct val="0"/>
            </a:spcBef>
            <a:spcAft>
              <a:spcPct val="15000"/>
            </a:spcAft>
            <a:buChar char="••"/>
          </a:pPr>
          <a:r>
            <a:rPr lang="en-US" sz="1100" kern="1200" dirty="0" smtClean="0"/>
            <a:t>Controls are divided into the following sections</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Asset management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Human resources security</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Physical and environmental security</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Communications and operations management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Access control</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Information systems acquisition, development and maintenance</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Information security incident management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Business continuity management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Compliance</a:t>
          </a:r>
          <a:endParaRPr lang="en-US" sz="1100" kern="1200" dirty="0"/>
        </a:p>
      </dsp:txBody>
      <dsp:txXfrm>
        <a:off x="2675632" y="695940"/>
        <a:ext cx="2344935" cy="4106520"/>
      </dsp:txXfrm>
    </dsp:sp>
    <dsp:sp modelId="{49DEE24C-0E41-4197-913B-E2E13C615B29}">
      <dsp:nvSpPr>
        <dsp:cNvPr id="0" name=""/>
        <dsp:cNvSpPr/>
      </dsp:nvSpPr>
      <dsp:spPr>
        <a:xfrm>
          <a:off x="5348859" y="379140"/>
          <a:ext cx="2344935" cy="316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b="1" kern="1200" dirty="0" smtClean="0"/>
            <a:t>ISO 27002-27006</a:t>
          </a:r>
          <a:endParaRPr lang="en-US" sz="1100" b="1" kern="1200" dirty="0"/>
        </a:p>
      </dsp:txBody>
      <dsp:txXfrm>
        <a:off x="5348859" y="379140"/>
        <a:ext cx="2344935" cy="316800"/>
      </dsp:txXfrm>
    </dsp:sp>
    <dsp:sp modelId="{7EA370DB-6BFE-4BA1-B33F-F30480A74E15}">
      <dsp:nvSpPr>
        <dsp:cNvPr id="0" name=""/>
        <dsp:cNvSpPr/>
      </dsp:nvSpPr>
      <dsp:spPr>
        <a:xfrm>
          <a:off x="5348859" y="695940"/>
          <a:ext cx="2344935" cy="41065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ISO 27003: Guidance for the implementation of an ISMS</a:t>
          </a:r>
          <a:endParaRPr lang="en-US" sz="1100" kern="1200" dirty="0"/>
        </a:p>
        <a:p>
          <a:pPr marL="57150" lvl="1" indent="-57150" algn="l" defTabSz="488950">
            <a:lnSpc>
              <a:spcPct val="90000"/>
            </a:lnSpc>
            <a:spcBef>
              <a:spcPct val="0"/>
            </a:spcBef>
            <a:spcAft>
              <a:spcPct val="15000"/>
            </a:spcAft>
            <a:buChar char="••"/>
          </a:pPr>
          <a:r>
            <a:rPr lang="en-US" sz="1100" kern="1200" dirty="0" smtClean="0"/>
            <a:t>ISO 27004: Measurement and metrics for an ISMS</a:t>
          </a:r>
          <a:endParaRPr lang="en-US" sz="1100" kern="1200" dirty="0"/>
        </a:p>
        <a:p>
          <a:pPr marL="57150" lvl="1" indent="-57150" algn="l" defTabSz="488950">
            <a:lnSpc>
              <a:spcPct val="90000"/>
            </a:lnSpc>
            <a:spcBef>
              <a:spcPct val="0"/>
            </a:spcBef>
            <a:spcAft>
              <a:spcPct val="15000"/>
            </a:spcAft>
            <a:buChar char="••"/>
          </a:pPr>
          <a:r>
            <a:rPr lang="en-US" sz="1100" kern="1200" dirty="0" smtClean="0"/>
            <a:t>ISO 27005: Standard for information security risk management</a:t>
          </a:r>
          <a:endParaRPr lang="en-US" sz="1100" kern="1200" dirty="0" smtClean="0"/>
        </a:p>
        <a:p>
          <a:pPr marL="114300" lvl="2" indent="-57150" algn="l" defTabSz="488950">
            <a:lnSpc>
              <a:spcPct val="90000"/>
            </a:lnSpc>
            <a:spcBef>
              <a:spcPct val="0"/>
            </a:spcBef>
            <a:spcAft>
              <a:spcPct val="15000"/>
            </a:spcAft>
            <a:buChar char="••"/>
          </a:pPr>
          <a:r>
            <a:rPr lang="en-US" sz="1100" kern="1200" dirty="0" smtClean="0"/>
            <a:t>Information security risk management process consists of 7 sequential steps</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Context establishment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assessment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treatment</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acceptance</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treatment plan implementation</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monitoring and review</a:t>
          </a:r>
          <a:endParaRPr lang="en-US" sz="1100" kern="1200" dirty="0" smtClean="0"/>
        </a:p>
        <a:p>
          <a:pPr marL="171450" lvl="3" indent="-57150" algn="l" defTabSz="488950">
            <a:lnSpc>
              <a:spcPct val="90000"/>
            </a:lnSpc>
            <a:spcBef>
              <a:spcPct val="0"/>
            </a:spcBef>
            <a:spcAft>
              <a:spcPct val="15000"/>
            </a:spcAft>
            <a:buChar char="••"/>
          </a:pPr>
          <a:r>
            <a:rPr lang="en-US" sz="1100" kern="1200" dirty="0" smtClean="0"/>
            <a:t>Risk management process improvement</a:t>
          </a:r>
          <a:endParaRPr lang="en-US" sz="1100" kern="1200" dirty="0" smtClean="0"/>
        </a:p>
        <a:p>
          <a:pPr marL="114300" lvl="2" indent="-57150" algn="l" defTabSz="488950">
            <a:lnSpc>
              <a:spcPct val="90000"/>
            </a:lnSpc>
            <a:spcBef>
              <a:spcPct val="0"/>
            </a:spcBef>
            <a:spcAft>
              <a:spcPct val="15000"/>
            </a:spcAft>
            <a:buChar char="••"/>
          </a:pPr>
          <a:r>
            <a:rPr lang="en-US" sz="1100" kern="1200" dirty="0" smtClean="0"/>
            <a:t>Alignment with the 4 phases defined in ISO 27001 shown on next slide</a:t>
          </a:r>
          <a:endParaRPr lang="en-US" sz="1100" kern="1200" dirty="0"/>
        </a:p>
        <a:p>
          <a:pPr marL="57150" lvl="1" indent="-57150" algn="l" defTabSz="488950">
            <a:lnSpc>
              <a:spcPct val="90000"/>
            </a:lnSpc>
            <a:spcBef>
              <a:spcPct val="0"/>
            </a:spcBef>
            <a:spcAft>
              <a:spcPct val="15000"/>
            </a:spcAft>
            <a:buChar char="••"/>
          </a:pPr>
          <a:r>
            <a:rPr lang="en-US" sz="1100" kern="1200" dirty="0" smtClean="0"/>
            <a:t>ISO 27006: Guidelines for accreditation of organizations that offer ISMS certification</a:t>
          </a:r>
          <a:endParaRPr lang="en-US" sz="1100" kern="1200" dirty="0"/>
        </a:p>
      </dsp:txBody>
      <dsp:txXfrm>
        <a:off x="5348859" y="695940"/>
        <a:ext cx="2344935" cy="4106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FDD7E-BC96-4AA5-BEDB-D99CB87F3A8A}">
      <dsp:nvSpPr>
        <dsp:cNvPr id="0" name=""/>
        <dsp:cNvSpPr/>
      </dsp:nvSpPr>
      <dsp:spPr>
        <a:xfrm>
          <a:off x="4403" y="116924"/>
          <a:ext cx="2528664" cy="64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Phase 1:</a:t>
          </a:r>
          <a:endParaRPr lang="en-US" sz="1200" kern="1200" dirty="0"/>
        </a:p>
      </dsp:txBody>
      <dsp:txXfrm>
        <a:off x="328403" y="116924"/>
        <a:ext cx="1880664" cy="648000"/>
      </dsp:txXfrm>
    </dsp:sp>
    <dsp:sp modelId="{54E6BBA3-3147-4A3F-94A2-7DCBB73B6452}">
      <dsp:nvSpPr>
        <dsp:cNvPr id="0" name=""/>
        <dsp:cNvSpPr/>
      </dsp:nvSpPr>
      <dsp:spPr>
        <a:xfrm>
          <a:off x="4403" y="845925"/>
          <a:ext cx="2022931"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smtClean="0"/>
            <a:t>Identifying critical assets and the threats to those assets</a:t>
          </a:r>
          <a:endParaRPr lang="en-US" sz="1200" kern="1200"/>
        </a:p>
      </dsp:txBody>
      <dsp:txXfrm>
        <a:off x="4403" y="845925"/>
        <a:ext cx="2022931" cy="789750"/>
      </dsp:txXfrm>
    </dsp:sp>
    <dsp:sp modelId="{B2365F08-774F-473C-A8E9-126EA0BA2B44}">
      <dsp:nvSpPr>
        <dsp:cNvPr id="0" name=""/>
        <dsp:cNvSpPr/>
      </dsp:nvSpPr>
      <dsp:spPr>
        <a:xfrm>
          <a:off x="2317067" y="116924"/>
          <a:ext cx="2528664" cy="64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Phase 2:</a:t>
          </a:r>
          <a:endParaRPr lang="en-US" sz="1200" kern="1200" dirty="0"/>
        </a:p>
      </dsp:txBody>
      <dsp:txXfrm>
        <a:off x="2641067" y="116924"/>
        <a:ext cx="1880664" cy="648000"/>
      </dsp:txXfrm>
    </dsp:sp>
    <dsp:sp modelId="{20D94F94-DE4D-4CEB-B283-72FD02CD9C0E}">
      <dsp:nvSpPr>
        <dsp:cNvPr id="0" name=""/>
        <dsp:cNvSpPr/>
      </dsp:nvSpPr>
      <dsp:spPr>
        <a:xfrm>
          <a:off x="2317067" y="845925"/>
          <a:ext cx="2022931"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smtClean="0"/>
            <a:t>Identifying vulnerabilities, both organizational and technological, that expose those threats, creating risk to the organization</a:t>
          </a:r>
          <a:endParaRPr lang="en-US" sz="1200" kern="1200" dirty="0"/>
        </a:p>
      </dsp:txBody>
      <dsp:txXfrm>
        <a:off x="2317067" y="845925"/>
        <a:ext cx="2022931" cy="789750"/>
      </dsp:txXfrm>
    </dsp:sp>
    <dsp:sp modelId="{09DFE108-A103-4883-9C5A-E37EB8597C11}">
      <dsp:nvSpPr>
        <dsp:cNvPr id="0" name=""/>
        <dsp:cNvSpPr/>
      </dsp:nvSpPr>
      <dsp:spPr>
        <a:xfrm>
          <a:off x="4629732" y="116924"/>
          <a:ext cx="2528664" cy="64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Phase 3:</a:t>
          </a:r>
          <a:endParaRPr lang="en-US" sz="1200" kern="1200" dirty="0" smtClean="0"/>
        </a:p>
      </dsp:txBody>
      <dsp:txXfrm>
        <a:off x="4953732" y="116924"/>
        <a:ext cx="1880664" cy="648000"/>
      </dsp:txXfrm>
    </dsp:sp>
    <dsp:sp modelId="{6E041B45-ABFD-4A36-80E9-BEF1D81A7707}">
      <dsp:nvSpPr>
        <dsp:cNvPr id="0" name=""/>
        <dsp:cNvSpPr/>
      </dsp:nvSpPr>
      <dsp:spPr>
        <a:xfrm>
          <a:off x="4629732" y="845925"/>
          <a:ext cx="2022931"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smtClean="0"/>
            <a:t>Developing </a:t>
          </a:r>
          <a:r>
            <a:rPr lang="en-US" sz="1200" kern="1200" dirty="0" smtClean="0"/>
            <a:t>practice-based protection strategy and risk mitigation plans to support the organization's mission and priorities</a:t>
          </a:r>
          <a:endParaRPr lang="en-US" sz="1200" kern="1200" dirty="0" smtClean="0"/>
        </a:p>
      </dsp:txBody>
      <dsp:txXfrm>
        <a:off x="4629732" y="845925"/>
        <a:ext cx="2022931" cy="7897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CD10A-E62C-4E11-93DB-340D47C36DC6}">
      <dsp:nvSpPr>
        <dsp:cNvPr id="0" name=""/>
        <dsp:cNvSpPr/>
      </dsp:nvSpPr>
      <dsp:spPr>
        <a:xfrm>
          <a:off x="35" y="269204"/>
          <a:ext cx="34182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smtClean="0"/>
            <a:t>CEO&amp;CFO</a:t>
          </a:r>
          <a:endParaRPr lang="en-US" sz="1300" kern="1200"/>
        </a:p>
      </dsp:txBody>
      <dsp:txXfrm>
        <a:off x="35" y="269204"/>
        <a:ext cx="3418284" cy="374400"/>
      </dsp:txXfrm>
    </dsp:sp>
    <dsp:sp modelId="{EF939AA8-2E3E-4BB6-A593-84FFE22AFEDA}">
      <dsp:nvSpPr>
        <dsp:cNvPr id="0" name=""/>
        <dsp:cNvSpPr/>
      </dsp:nvSpPr>
      <dsp:spPr>
        <a:xfrm>
          <a:off x="35" y="643604"/>
          <a:ext cx="34182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Responsible for all internal controls and for reporting quarterly on any significant changes to internal controls that could affect the company’s financial statement. </a:t>
          </a:r>
        </a:p>
        <a:p>
          <a:pPr marL="114300" lvl="1" indent="-114300" algn="l" defTabSz="577850">
            <a:lnSpc>
              <a:spcPct val="90000"/>
            </a:lnSpc>
            <a:spcBef>
              <a:spcPct val="0"/>
            </a:spcBef>
            <a:spcAft>
              <a:spcPct val="15000"/>
            </a:spcAft>
            <a:buChar char="••"/>
          </a:pPr>
          <a:r>
            <a:rPr lang="en-US" sz="1300" kern="1200" smtClean="0"/>
            <a:t>Must certify that they are responsible for and knowledgeable about all financial statements submitted quarterly and annually. </a:t>
          </a:r>
          <a:endParaRPr lang="en-US" sz="1300" kern="1200" dirty="0" smtClean="0"/>
        </a:p>
        <a:p>
          <a:pPr marL="114300" lvl="1" indent="-114300" algn="l" defTabSz="577850">
            <a:lnSpc>
              <a:spcPct val="90000"/>
            </a:lnSpc>
            <a:spcBef>
              <a:spcPct val="0"/>
            </a:spcBef>
            <a:spcAft>
              <a:spcPct val="15000"/>
            </a:spcAft>
            <a:buChar char="••"/>
          </a:pPr>
          <a:r>
            <a:rPr lang="en-US" sz="1300" kern="1200" dirty="0" smtClean="0"/>
            <a:t>Must certify that they have knowledge of the design and have evaluated the effectiveness of all internal controls and that these controls ensure that complete and accurate information is reported to them. </a:t>
          </a:r>
        </a:p>
        <a:p>
          <a:pPr marL="114300" lvl="1" indent="-114300" algn="l" defTabSz="577850">
            <a:lnSpc>
              <a:spcPct val="90000"/>
            </a:lnSpc>
            <a:spcBef>
              <a:spcPct val="0"/>
            </a:spcBef>
            <a:spcAft>
              <a:spcPct val="15000"/>
            </a:spcAft>
            <a:buChar char="••"/>
          </a:pPr>
          <a:r>
            <a:rPr lang="en-US" sz="1300" kern="1200" dirty="0" smtClean="0"/>
            <a:t>Significant changes to disclosure controls and any deficiencies, weaknesses, or fraudulent acts that may compromise the accuracy of reporting must be disclosed. </a:t>
          </a:r>
          <a:endParaRPr lang="en-US" sz="1300" kern="1200" dirty="0"/>
        </a:p>
      </dsp:txBody>
      <dsp:txXfrm>
        <a:off x="35" y="643604"/>
        <a:ext cx="3418284" cy="3354390"/>
      </dsp:txXfrm>
    </dsp:sp>
    <dsp:sp modelId="{82CCA170-1D51-4B56-BAD4-3CFDADFF4053}">
      <dsp:nvSpPr>
        <dsp:cNvPr id="0" name=""/>
        <dsp:cNvSpPr/>
      </dsp:nvSpPr>
      <dsp:spPr>
        <a:xfrm>
          <a:off x="3896879" y="269204"/>
          <a:ext cx="3418284" cy="3744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External Auditor</a:t>
          </a:r>
        </a:p>
      </dsp:txBody>
      <dsp:txXfrm>
        <a:off x="3896879" y="269204"/>
        <a:ext cx="3418284" cy="374400"/>
      </dsp:txXfrm>
    </dsp:sp>
    <dsp:sp modelId="{143F4F95-94AA-4E3F-BD5F-E23C99D48469}">
      <dsp:nvSpPr>
        <dsp:cNvPr id="0" name=""/>
        <dsp:cNvSpPr/>
      </dsp:nvSpPr>
      <dsp:spPr>
        <a:xfrm>
          <a:off x="3896879" y="643604"/>
          <a:ext cx="3418284" cy="335439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Evaluates internal controls to determine whether modifications need to be made for accuracy and compliance. </a:t>
          </a:r>
          <a:endParaRPr lang="en-US" sz="1300" kern="1200" dirty="0" smtClean="0"/>
        </a:p>
        <a:p>
          <a:pPr marL="114300" lvl="1" indent="-114300" algn="l" defTabSz="577850">
            <a:lnSpc>
              <a:spcPct val="90000"/>
            </a:lnSpc>
            <a:spcBef>
              <a:spcPct val="0"/>
            </a:spcBef>
            <a:spcAft>
              <a:spcPct val="15000"/>
            </a:spcAft>
            <a:buChar char="••"/>
          </a:pPr>
          <a:r>
            <a:rPr lang="en-US" sz="1300" kern="1200" smtClean="0"/>
            <a:t>Must attest that he or she has reviewed management’s assessment of internal controls and has approved the process and evaluation of that assessment</a:t>
          </a:r>
          <a:endParaRPr lang="en-US" sz="1300" kern="1200" dirty="0"/>
        </a:p>
      </dsp:txBody>
      <dsp:txXfrm>
        <a:off x="3896879" y="643604"/>
        <a:ext cx="3418284" cy="33543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68324-4F17-4A6F-AB55-97FF54382336}">
      <dsp:nvSpPr>
        <dsp:cNvPr id="0" name=""/>
        <dsp:cNvSpPr/>
      </dsp:nvSpPr>
      <dsp:spPr>
        <a:xfrm>
          <a:off x="39" y="67906"/>
          <a:ext cx="3738748" cy="403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Access Control</a:t>
          </a:r>
          <a:endParaRPr lang="en-US" sz="1600" kern="1200" dirty="0"/>
        </a:p>
      </dsp:txBody>
      <dsp:txXfrm>
        <a:off x="39" y="67906"/>
        <a:ext cx="3738748" cy="403200"/>
      </dsp:txXfrm>
    </dsp:sp>
    <dsp:sp modelId="{AD41DEC2-0021-43B8-8F60-D0B459D7ED64}">
      <dsp:nvSpPr>
        <dsp:cNvPr id="0" name=""/>
        <dsp:cNvSpPr/>
      </dsp:nvSpPr>
      <dsp:spPr>
        <a:xfrm>
          <a:off x="39" y="471106"/>
          <a:ext cx="3738748" cy="4337786"/>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Security administration must have an effective, documented process for monitoring and enforcing the security policies dictated by management (incl. data security, password aging, etc.)</a:t>
          </a:r>
        </a:p>
        <a:p>
          <a:pPr marL="114300" lvl="1" indent="-114300" algn="l" defTabSz="622300">
            <a:lnSpc>
              <a:spcPct val="90000"/>
            </a:lnSpc>
            <a:spcBef>
              <a:spcPct val="0"/>
            </a:spcBef>
            <a:spcAft>
              <a:spcPct val="15000"/>
            </a:spcAft>
            <a:buChar char="••"/>
          </a:pPr>
          <a:r>
            <a:rPr lang="en-US" sz="1400" kern="1200" dirty="0" smtClean="0"/>
            <a:t>These policies and processes must be communicated to all user groups. </a:t>
          </a:r>
        </a:p>
        <a:p>
          <a:pPr marL="114300" lvl="1" indent="-114300" algn="l" defTabSz="622300">
            <a:lnSpc>
              <a:spcPct val="90000"/>
            </a:lnSpc>
            <a:spcBef>
              <a:spcPct val="0"/>
            </a:spcBef>
            <a:spcAft>
              <a:spcPct val="15000"/>
            </a:spcAft>
            <a:buChar char="••"/>
          </a:pPr>
          <a:r>
            <a:rPr lang="en-US" sz="1400" kern="1200" dirty="0" smtClean="0"/>
            <a:t>Execution of financial transactions or transactions that lead to financial transactions must be limited to those individuals who have an authorized business reason to do so. </a:t>
          </a:r>
        </a:p>
        <a:p>
          <a:pPr marL="114300" lvl="1" indent="-114300" algn="l" defTabSz="622300">
            <a:lnSpc>
              <a:spcPct val="90000"/>
            </a:lnSpc>
            <a:spcBef>
              <a:spcPct val="0"/>
            </a:spcBef>
            <a:spcAft>
              <a:spcPct val="15000"/>
            </a:spcAft>
            <a:buChar char="••"/>
          </a:pPr>
          <a:r>
            <a:rPr lang="en-US" sz="1400" kern="1200" dirty="0" smtClean="0"/>
            <a:t>Access to financial and “protected personal” data likewise must be limited to those individuals who have an authorized business reason for access.</a:t>
          </a:r>
        </a:p>
      </dsp:txBody>
      <dsp:txXfrm>
        <a:off x="39" y="471106"/>
        <a:ext cx="3738748" cy="4337786"/>
      </dsp:txXfrm>
    </dsp:sp>
    <dsp:sp modelId="{61E17B8E-48E0-4144-A893-499FDA7083B3}">
      <dsp:nvSpPr>
        <dsp:cNvPr id="0" name=""/>
        <dsp:cNvSpPr/>
      </dsp:nvSpPr>
      <dsp:spPr>
        <a:xfrm>
          <a:off x="4262212" y="67906"/>
          <a:ext cx="3738748" cy="403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Change Control</a:t>
          </a:r>
          <a:endParaRPr lang="en-US" sz="1600" b="1" kern="1200" dirty="0">
            <a:solidFill>
              <a:schemeClr val="tx1"/>
            </a:solidFill>
          </a:endParaRPr>
        </a:p>
      </dsp:txBody>
      <dsp:txXfrm>
        <a:off x="4262212" y="67906"/>
        <a:ext cx="3738748" cy="403200"/>
      </dsp:txXfrm>
    </dsp:sp>
    <dsp:sp modelId="{B6B33E5B-8D38-4C79-995B-4CE8AA2931A3}">
      <dsp:nvSpPr>
        <dsp:cNvPr id="0" name=""/>
        <dsp:cNvSpPr/>
      </dsp:nvSpPr>
      <dsp:spPr>
        <a:xfrm>
          <a:off x="4262212" y="471106"/>
          <a:ext cx="3738748" cy="4337786"/>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Must cover changes to financial applications, all interface applications, operating systems that control the desktop and host server, productivity tools used to create summary analysis, database management systems, and networks. Should also include interface systems, database infrastructure, operating systems, network systems, or hardware configurations. </a:t>
          </a:r>
        </a:p>
        <a:p>
          <a:pPr marL="114300" lvl="1" indent="-114300" algn="l" defTabSz="622300">
            <a:lnSpc>
              <a:spcPct val="90000"/>
            </a:lnSpc>
            <a:spcBef>
              <a:spcPct val="0"/>
            </a:spcBef>
            <a:spcAft>
              <a:spcPct val="15000"/>
            </a:spcAft>
            <a:buChar char="••"/>
          </a:pPr>
          <a:r>
            <a:rPr lang="en-US" sz="1400" kern="1200" dirty="0" smtClean="0"/>
            <a:t>The change process must provide:</a:t>
          </a:r>
          <a:endParaRPr lang="en-US" sz="1400" kern="1200" dirty="0"/>
        </a:p>
        <a:p>
          <a:pPr marL="228600" lvl="2" indent="-114300" algn="l" defTabSz="622300">
            <a:lnSpc>
              <a:spcPct val="90000"/>
            </a:lnSpc>
            <a:spcBef>
              <a:spcPct val="0"/>
            </a:spcBef>
            <a:spcAft>
              <a:spcPct val="15000"/>
            </a:spcAft>
            <a:buChar char="••"/>
          </a:pPr>
          <a:r>
            <a:rPr lang="en-US" sz="1400" kern="1200" dirty="0" smtClean="0"/>
            <a:t>Points for management review</a:t>
          </a:r>
          <a:endParaRPr lang="en-US" sz="1400" kern="1200" dirty="0"/>
        </a:p>
        <a:p>
          <a:pPr marL="228600" lvl="2" indent="-114300" algn="l" defTabSz="622300">
            <a:lnSpc>
              <a:spcPct val="90000"/>
            </a:lnSpc>
            <a:spcBef>
              <a:spcPct val="0"/>
            </a:spcBef>
            <a:spcAft>
              <a:spcPct val="15000"/>
            </a:spcAft>
            <a:buChar char="••"/>
          </a:pPr>
          <a:r>
            <a:rPr lang="en-US" sz="1400" kern="1200" smtClean="0"/>
            <a:t>Authorization</a:t>
          </a:r>
          <a:endParaRPr lang="en-US" sz="1400" kern="1200" dirty="0"/>
        </a:p>
        <a:p>
          <a:pPr marL="228600" lvl="2" indent="-114300" algn="l" defTabSz="622300">
            <a:lnSpc>
              <a:spcPct val="90000"/>
            </a:lnSpc>
            <a:spcBef>
              <a:spcPct val="0"/>
            </a:spcBef>
            <a:spcAft>
              <a:spcPct val="15000"/>
            </a:spcAft>
            <a:buChar char="••"/>
          </a:pPr>
          <a:r>
            <a:rPr lang="en-US" sz="1400" kern="1200" smtClean="0"/>
            <a:t>Migration of changed components</a:t>
          </a:r>
          <a:endParaRPr lang="en-US" sz="1400" kern="1200" dirty="0"/>
        </a:p>
        <a:p>
          <a:pPr marL="228600" lvl="2" indent="-114300" algn="l" defTabSz="622300">
            <a:lnSpc>
              <a:spcPct val="90000"/>
            </a:lnSpc>
            <a:spcBef>
              <a:spcPct val="0"/>
            </a:spcBef>
            <a:spcAft>
              <a:spcPct val="15000"/>
            </a:spcAft>
            <a:buChar char="••"/>
          </a:pPr>
          <a:r>
            <a:rPr lang="en-US" sz="1400" kern="1200" smtClean="0"/>
            <a:t>Change scheduling</a:t>
          </a:r>
          <a:endParaRPr lang="en-US" sz="1400" kern="1200" dirty="0"/>
        </a:p>
        <a:p>
          <a:pPr marL="228600" lvl="2" indent="-114300" algn="l" defTabSz="622300">
            <a:lnSpc>
              <a:spcPct val="90000"/>
            </a:lnSpc>
            <a:spcBef>
              <a:spcPct val="0"/>
            </a:spcBef>
            <a:spcAft>
              <a:spcPct val="15000"/>
            </a:spcAft>
            <a:buChar char="••"/>
          </a:pPr>
          <a:r>
            <a:rPr lang="en-US" sz="1400" kern="1200" smtClean="0"/>
            <a:t>Management reporting</a:t>
          </a:r>
          <a:endParaRPr lang="en-US" sz="1400" kern="1200" dirty="0"/>
        </a:p>
        <a:p>
          <a:pPr marL="228600" lvl="2" indent="-114300" algn="l" defTabSz="622300">
            <a:lnSpc>
              <a:spcPct val="90000"/>
            </a:lnSpc>
            <a:spcBef>
              <a:spcPct val="0"/>
            </a:spcBef>
            <a:spcAft>
              <a:spcPct val="15000"/>
            </a:spcAft>
            <a:buChar char="••"/>
          </a:pPr>
          <a:r>
            <a:rPr lang="en-US" sz="1400" kern="1200" smtClean="0"/>
            <a:t>Communication of changes to the user community</a:t>
          </a:r>
          <a:endParaRPr lang="en-US" sz="1400" kern="1200" dirty="0"/>
        </a:p>
        <a:p>
          <a:pPr marL="114300" lvl="1" indent="-114300" algn="l" defTabSz="622300">
            <a:lnSpc>
              <a:spcPct val="90000"/>
            </a:lnSpc>
            <a:spcBef>
              <a:spcPct val="0"/>
            </a:spcBef>
            <a:spcAft>
              <a:spcPct val="15000"/>
            </a:spcAft>
            <a:buChar char="••"/>
          </a:pPr>
          <a:r>
            <a:rPr lang="en-US" sz="1400" kern="1200" dirty="0" smtClean="0"/>
            <a:t>Inadequate change-control methods can lead to loss of information integrity in financial applications and data systems</a:t>
          </a:r>
          <a:endParaRPr lang="en-US" sz="1400" kern="1200" dirty="0"/>
        </a:p>
      </dsp:txBody>
      <dsp:txXfrm>
        <a:off x="4262212" y="471106"/>
        <a:ext cx="3738748" cy="43377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D1DD-7E03-42A7-AD9F-97BA039F5534}">
      <dsp:nvSpPr>
        <dsp:cNvPr id="0" name=""/>
        <dsp:cNvSpPr/>
      </dsp:nvSpPr>
      <dsp:spPr>
        <a:xfrm>
          <a:off x="3089" y="338"/>
          <a:ext cx="7690021" cy="7601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Data Management:  </a:t>
          </a:r>
          <a:r>
            <a:rPr lang="en-US" sz="1600" b="0" kern="1200" dirty="0" smtClean="0"/>
            <a:t>E</a:t>
          </a:r>
          <a:r>
            <a:rPr lang="en-US" sz="1600" kern="1200" dirty="0" smtClean="0"/>
            <a:t>ncompasses both logical and physical data management as well as identification and protection of critical data, especially data related to financial processing and reporting.</a:t>
          </a:r>
          <a:endParaRPr lang="en-US" sz="1600" kern="1200" dirty="0"/>
        </a:p>
      </dsp:txBody>
      <dsp:txXfrm>
        <a:off x="25353" y="22602"/>
        <a:ext cx="7645493" cy="715613"/>
      </dsp:txXfrm>
    </dsp:sp>
    <dsp:sp modelId="{FCC927D6-E561-47E5-9606-C3339B0C9C64}">
      <dsp:nvSpPr>
        <dsp:cNvPr id="0" name=""/>
        <dsp:cNvSpPr/>
      </dsp:nvSpPr>
      <dsp:spPr>
        <a:xfrm>
          <a:off x="10595" y="973237"/>
          <a:ext cx="1438345" cy="34514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Data Transfer:</a:t>
          </a:r>
          <a:r>
            <a:rPr lang="en-US" sz="1400" kern="1200" dirty="0" smtClean="0"/>
            <a:t> Timing and frequency of downloads from interface systems to a financial data warehouse or enterprise resource planning (ERP) system must be consistent, timely, and complete with validation routines</a:t>
          </a:r>
        </a:p>
      </dsp:txBody>
      <dsp:txXfrm>
        <a:off x="52723" y="1015365"/>
        <a:ext cx="1354089" cy="3367224"/>
      </dsp:txXfrm>
    </dsp:sp>
    <dsp:sp modelId="{97904E1E-E3D6-4504-8795-19C2C9FBB13E}">
      <dsp:nvSpPr>
        <dsp:cNvPr id="0" name=""/>
        <dsp:cNvSpPr/>
      </dsp:nvSpPr>
      <dsp:spPr>
        <a:xfrm>
          <a:off x="1569761" y="973237"/>
          <a:ext cx="1438345" cy="34514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Database Structures:</a:t>
          </a:r>
          <a:r>
            <a:rPr lang="en-US" sz="1400" kern="1200" dirty="0" smtClean="0"/>
            <a:t> Compatibility of database management systems used to store financial data to ensure integrity of summation, interpretation, and analysis can be jeopardized. </a:t>
          </a:r>
        </a:p>
      </dsp:txBody>
      <dsp:txXfrm>
        <a:off x="1611889" y="1015365"/>
        <a:ext cx="1354089" cy="3367224"/>
      </dsp:txXfrm>
    </dsp:sp>
    <dsp:sp modelId="{AD608958-ED96-4BD2-9E38-F5039139995B}">
      <dsp:nvSpPr>
        <dsp:cNvPr id="0" name=""/>
        <dsp:cNvSpPr/>
      </dsp:nvSpPr>
      <dsp:spPr>
        <a:xfrm>
          <a:off x="3128927" y="973237"/>
          <a:ext cx="1438345" cy="34514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Data-Element Consistency:</a:t>
          </a:r>
          <a:r>
            <a:rPr lang="en-US" sz="1400" kern="1200" dirty="0" smtClean="0"/>
            <a:t> If multiple accounting systems are used, metadata files and data dictionaries must exist to ensure consistent interpretation of key data elements.</a:t>
          </a:r>
        </a:p>
      </dsp:txBody>
      <dsp:txXfrm>
        <a:off x="3171055" y="1015365"/>
        <a:ext cx="1354089" cy="3367224"/>
      </dsp:txXfrm>
    </dsp:sp>
    <dsp:sp modelId="{4EFD59C2-8348-4006-B221-6ACED07FE989}">
      <dsp:nvSpPr>
        <dsp:cNvPr id="0" name=""/>
        <dsp:cNvSpPr/>
      </dsp:nvSpPr>
      <dsp:spPr>
        <a:xfrm>
          <a:off x="4688093" y="973237"/>
          <a:ext cx="1438345" cy="34514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Physical Control of Data:</a:t>
          </a:r>
          <a:r>
            <a:rPr lang="en-US" sz="1400" kern="1200" dirty="0" smtClean="0"/>
            <a:t> If the facilities where servers, workstations, and hard-copy reports are located are not secured, unauthorized viewing or change may compromise transactions and/or data.</a:t>
          </a:r>
          <a:endParaRPr lang="en-US" sz="1400" kern="1200" dirty="0"/>
        </a:p>
      </dsp:txBody>
      <dsp:txXfrm>
        <a:off x="4730221" y="1015365"/>
        <a:ext cx="1354089" cy="3367224"/>
      </dsp:txXfrm>
    </dsp:sp>
    <dsp:sp modelId="{4CE4B806-B6E8-42FE-9476-3C7940D1AC30}">
      <dsp:nvSpPr>
        <dsp:cNvPr id="0" name=""/>
        <dsp:cNvSpPr/>
      </dsp:nvSpPr>
      <dsp:spPr>
        <a:xfrm>
          <a:off x="6247259" y="973237"/>
          <a:ext cx="1438345" cy="345148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t>Data Backup:</a:t>
          </a:r>
          <a:r>
            <a:rPr lang="en-US" sz="1400" kern="1200" dirty="0" smtClean="0"/>
            <a:t> Backup timing and frequency should be determined by the business need for short-term recovery of data in problem situations. Disaster recovery and business continuity plans currently not part of SOX requirements</a:t>
          </a:r>
          <a:endParaRPr lang="en-US" sz="1400" kern="1200" dirty="0"/>
        </a:p>
      </dsp:txBody>
      <dsp:txXfrm>
        <a:off x="6289387" y="1015365"/>
        <a:ext cx="1354089" cy="33672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DFDAC-6FF6-4CB9-9F65-63A9318EC00D}">
      <dsp:nvSpPr>
        <dsp:cNvPr id="0" name=""/>
        <dsp:cNvSpPr/>
      </dsp:nvSpPr>
      <dsp:spPr>
        <a:xfrm>
          <a:off x="2524" y="46320"/>
          <a:ext cx="2461021" cy="345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IT Operations</a:t>
          </a:r>
          <a:endParaRPr lang="en-US" sz="1600" kern="1200" dirty="0"/>
        </a:p>
      </dsp:txBody>
      <dsp:txXfrm>
        <a:off x="2524" y="46320"/>
        <a:ext cx="2461021" cy="345600"/>
      </dsp:txXfrm>
    </dsp:sp>
    <dsp:sp modelId="{CBB58DE5-576C-4DAA-B7C4-7FE93879DEA3}">
      <dsp:nvSpPr>
        <dsp:cNvPr id="0" name=""/>
        <dsp:cNvSpPr/>
      </dsp:nvSpPr>
      <dsp:spPr>
        <a:xfrm>
          <a:off x="2524" y="391920"/>
          <a:ext cx="2461021" cy="474336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IT operations controls cover the definition, acquisition, installation, configuration, integration, and maintenance of the IT infrastructure, including:</a:t>
          </a:r>
          <a:endParaRPr lang="en-US" sz="1200" kern="1200" dirty="0"/>
        </a:p>
        <a:p>
          <a:pPr marL="228600" lvl="2" indent="-114300" algn="l" defTabSz="533400">
            <a:lnSpc>
              <a:spcPct val="90000"/>
            </a:lnSpc>
            <a:spcBef>
              <a:spcPct val="0"/>
            </a:spcBef>
            <a:spcAft>
              <a:spcPct val="15000"/>
            </a:spcAft>
            <a:buChar char="••"/>
          </a:pPr>
          <a:r>
            <a:rPr lang="en-US" sz="1200" kern="1200" dirty="0" smtClean="0"/>
            <a:t>Day-to-day service-level </a:t>
          </a:r>
          <a:r>
            <a:rPr lang="en-US" sz="1200" kern="1200" dirty="0" err="1" smtClean="0"/>
            <a:t>mgmt</a:t>
          </a:r>
          <a:endParaRPr lang="en-US" sz="1200" kern="1200" dirty="0"/>
        </a:p>
        <a:p>
          <a:pPr marL="228600" lvl="2" indent="-114300" algn="l" defTabSz="533400">
            <a:lnSpc>
              <a:spcPct val="90000"/>
            </a:lnSpc>
            <a:spcBef>
              <a:spcPct val="0"/>
            </a:spcBef>
            <a:spcAft>
              <a:spcPct val="15000"/>
            </a:spcAft>
            <a:buChar char="••"/>
          </a:pPr>
          <a:r>
            <a:rPr lang="en-US" sz="1200" kern="1200" dirty="0" smtClean="0"/>
            <a:t>Management of third-party services</a:t>
          </a:r>
          <a:endParaRPr lang="en-US" sz="1200" kern="1200" dirty="0"/>
        </a:p>
        <a:p>
          <a:pPr marL="228600" lvl="2" indent="-114300" algn="l" defTabSz="533400">
            <a:lnSpc>
              <a:spcPct val="90000"/>
            </a:lnSpc>
            <a:spcBef>
              <a:spcPct val="0"/>
            </a:spcBef>
            <a:spcAft>
              <a:spcPct val="15000"/>
            </a:spcAft>
            <a:buChar char="••"/>
          </a:pPr>
          <a:r>
            <a:rPr lang="en-US" sz="1200" kern="1200" dirty="0" smtClean="0"/>
            <a:t>System availability</a:t>
          </a:r>
          <a:endParaRPr lang="en-US" sz="1200" kern="1200" dirty="0"/>
        </a:p>
        <a:p>
          <a:pPr marL="228600" lvl="2" indent="-114300" algn="l" defTabSz="533400">
            <a:lnSpc>
              <a:spcPct val="90000"/>
            </a:lnSpc>
            <a:spcBef>
              <a:spcPct val="0"/>
            </a:spcBef>
            <a:spcAft>
              <a:spcPct val="15000"/>
            </a:spcAft>
            <a:buChar char="••"/>
          </a:pPr>
          <a:r>
            <a:rPr lang="en-US" sz="1200" kern="1200" dirty="0" smtClean="0"/>
            <a:t>Client services</a:t>
          </a:r>
          <a:endParaRPr lang="en-US" sz="1200" kern="1200" dirty="0"/>
        </a:p>
        <a:p>
          <a:pPr marL="228600" lvl="2" indent="-114300" algn="l" defTabSz="533400">
            <a:lnSpc>
              <a:spcPct val="90000"/>
            </a:lnSpc>
            <a:spcBef>
              <a:spcPct val="0"/>
            </a:spcBef>
            <a:spcAft>
              <a:spcPct val="15000"/>
            </a:spcAft>
            <a:buChar char="••"/>
          </a:pPr>
          <a:r>
            <a:rPr lang="en-US" sz="1200" kern="1200" dirty="0" smtClean="0"/>
            <a:t>Configuration and systems </a:t>
          </a:r>
          <a:r>
            <a:rPr lang="en-US" sz="1200" kern="1200" dirty="0" err="1" smtClean="0"/>
            <a:t>mgmt</a:t>
          </a:r>
          <a:endParaRPr lang="en-US" sz="1200" kern="1200" dirty="0"/>
        </a:p>
        <a:p>
          <a:pPr marL="228600" lvl="2" indent="-114300" algn="l" defTabSz="533400">
            <a:lnSpc>
              <a:spcPct val="90000"/>
            </a:lnSpc>
            <a:spcBef>
              <a:spcPct val="0"/>
            </a:spcBef>
            <a:spcAft>
              <a:spcPct val="15000"/>
            </a:spcAft>
            <a:buChar char="••"/>
          </a:pPr>
          <a:r>
            <a:rPr lang="en-US" sz="1200" kern="1200" dirty="0" smtClean="0"/>
            <a:t>Problem </a:t>
          </a:r>
          <a:r>
            <a:rPr lang="en-US" sz="1200" kern="1200" dirty="0" err="1" smtClean="0"/>
            <a:t>mgmt</a:t>
          </a:r>
          <a:r>
            <a:rPr lang="en-US" sz="1200" kern="1200" dirty="0" smtClean="0"/>
            <a:t> and resolution</a:t>
          </a:r>
          <a:endParaRPr lang="en-US" sz="1200" kern="1200" dirty="0"/>
        </a:p>
        <a:p>
          <a:pPr marL="228600" lvl="2" indent="-114300" algn="l" defTabSz="533400">
            <a:lnSpc>
              <a:spcPct val="90000"/>
            </a:lnSpc>
            <a:spcBef>
              <a:spcPct val="0"/>
            </a:spcBef>
            <a:spcAft>
              <a:spcPct val="15000"/>
            </a:spcAft>
            <a:buChar char="••"/>
          </a:pPr>
          <a:r>
            <a:rPr lang="en-US" sz="1200" kern="1200" dirty="0" smtClean="0"/>
            <a:t>Operations </a:t>
          </a:r>
          <a:r>
            <a:rPr lang="en-US" sz="1200" kern="1200" dirty="0" err="1" smtClean="0"/>
            <a:t>mgmt</a:t>
          </a:r>
          <a:r>
            <a:rPr lang="en-US" sz="1200" kern="1200" dirty="0" smtClean="0"/>
            <a:t> scheduling</a:t>
          </a:r>
          <a:endParaRPr lang="en-US" sz="1200" kern="1200" dirty="0"/>
        </a:p>
        <a:p>
          <a:pPr marL="228600" lvl="2" indent="-114300" algn="l" defTabSz="533400">
            <a:lnSpc>
              <a:spcPct val="90000"/>
            </a:lnSpc>
            <a:spcBef>
              <a:spcPct val="0"/>
            </a:spcBef>
            <a:spcAft>
              <a:spcPct val="15000"/>
            </a:spcAft>
            <a:buChar char="••"/>
          </a:pPr>
          <a:r>
            <a:rPr lang="en-US" sz="1200" kern="1200" dirty="0" smtClean="0"/>
            <a:t>Facilities </a:t>
          </a:r>
          <a:r>
            <a:rPr lang="en-US" sz="1200" kern="1200" dirty="0" err="1" smtClean="0"/>
            <a:t>mgmt</a:t>
          </a:r>
          <a:endParaRPr lang="en-US" sz="1200" kern="1200" dirty="0"/>
        </a:p>
        <a:p>
          <a:pPr marL="114300" lvl="1" indent="-114300" algn="l" defTabSz="533400">
            <a:lnSpc>
              <a:spcPct val="90000"/>
            </a:lnSpc>
            <a:spcBef>
              <a:spcPct val="0"/>
            </a:spcBef>
            <a:spcAft>
              <a:spcPct val="15000"/>
            </a:spcAft>
            <a:buChar char="••"/>
          </a:pPr>
          <a:r>
            <a:rPr lang="en-US" sz="1200" kern="1200" dirty="0" smtClean="0"/>
            <a:t>The system software component of operations includes controls over acquisition, implementation, configuration, and maintenance of operating system software, database management systems, middleware software, network communications software, security software, and utilities. Also incident tracking, logging, and monitoring. </a:t>
          </a:r>
          <a:endParaRPr lang="en-US" sz="1200" kern="1200" dirty="0"/>
        </a:p>
      </dsp:txBody>
      <dsp:txXfrm>
        <a:off x="2524" y="391920"/>
        <a:ext cx="2461021" cy="4743360"/>
      </dsp:txXfrm>
    </dsp:sp>
    <dsp:sp modelId="{9FC8F218-F246-4389-A3BC-52A2B258BDEC}">
      <dsp:nvSpPr>
        <dsp:cNvPr id="0" name=""/>
        <dsp:cNvSpPr/>
      </dsp:nvSpPr>
      <dsp:spPr>
        <a:xfrm>
          <a:off x="2808089" y="46320"/>
          <a:ext cx="2461021"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Network Operations</a:t>
          </a:r>
          <a:endParaRPr lang="en-US" sz="1600" b="1" kern="1200" dirty="0">
            <a:solidFill>
              <a:schemeClr val="tx1"/>
            </a:solidFill>
          </a:endParaRPr>
        </a:p>
      </dsp:txBody>
      <dsp:txXfrm>
        <a:off x="2808089" y="46320"/>
        <a:ext cx="2461021" cy="345600"/>
      </dsp:txXfrm>
    </dsp:sp>
    <dsp:sp modelId="{34A11504-53B5-4978-9C0B-13D716D42A12}">
      <dsp:nvSpPr>
        <dsp:cNvPr id="0" name=""/>
        <dsp:cNvSpPr/>
      </dsp:nvSpPr>
      <dsp:spPr>
        <a:xfrm>
          <a:off x="2808089" y="391920"/>
          <a:ext cx="2461021" cy="474336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Audit includes review of entry points to the wide area network or local area network, incl. proper configuration of externally facing firewalls, routers, and modems</a:t>
          </a:r>
          <a:endParaRPr lang="en-US" sz="1200" kern="1200" dirty="0"/>
        </a:p>
        <a:p>
          <a:pPr marL="114300" lvl="1" indent="-114300" algn="l" defTabSz="533400">
            <a:lnSpc>
              <a:spcPct val="90000"/>
            </a:lnSpc>
            <a:spcBef>
              <a:spcPct val="0"/>
            </a:spcBef>
            <a:spcAft>
              <a:spcPct val="15000"/>
            </a:spcAft>
            <a:buChar char="••"/>
          </a:pPr>
          <a:r>
            <a:rPr lang="en-US" sz="1200" kern="1200" dirty="0" smtClean="0"/>
            <a:t>Network configuration diagram, including critical servers, routers, and firewalls as it relates to financial reporting, must be included in the documentation</a:t>
          </a:r>
          <a:endParaRPr lang="en-US" sz="1200" kern="1200" dirty="0"/>
        </a:p>
        <a:p>
          <a:pPr marL="114300" lvl="1" indent="-114300" algn="l" defTabSz="533400">
            <a:lnSpc>
              <a:spcPct val="90000"/>
            </a:lnSpc>
            <a:spcBef>
              <a:spcPct val="0"/>
            </a:spcBef>
            <a:spcAft>
              <a:spcPct val="15000"/>
            </a:spcAft>
            <a:buChar char="••"/>
          </a:pPr>
          <a:r>
            <a:rPr lang="en-US" sz="1200" kern="1200" dirty="0" smtClean="0"/>
            <a:t>All outside telecommunication connections (Internet or point-to-point) must go through the company network routers and firewalls. </a:t>
          </a:r>
          <a:endParaRPr lang="en-US" sz="1200" kern="1200" dirty="0"/>
        </a:p>
        <a:p>
          <a:pPr marL="114300" lvl="1" indent="-114300" algn="l" defTabSz="533400">
            <a:lnSpc>
              <a:spcPct val="90000"/>
            </a:lnSpc>
            <a:spcBef>
              <a:spcPct val="0"/>
            </a:spcBef>
            <a:spcAft>
              <a:spcPct val="15000"/>
            </a:spcAft>
            <a:buChar char="••"/>
          </a:pPr>
          <a:r>
            <a:rPr lang="en-US" sz="1200" kern="1200" dirty="0" smtClean="0"/>
            <a:t>Each server and workstation (especially portable computers) must install antivirus software and the latest antivirus definitions. </a:t>
          </a:r>
          <a:endParaRPr lang="en-US" sz="1200" kern="1200" dirty="0"/>
        </a:p>
        <a:p>
          <a:pPr marL="114300" lvl="1" indent="-114300" algn="l" defTabSz="533400">
            <a:lnSpc>
              <a:spcPct val="90000"/>
            </a:lnSpc>
            <a:spcBef>
              <a:spcPct val="0"/>
            </a:spcBef>
            <a:spcAft>
              <a:spcPct val="15000"/>
            </a:spcAft>
            <a:buChar char="••"/>
          </a:pPr>
          <a:r>
            <a:rPr lang="en-US" sz="1200" kern="1200" dirty="0" smtClean="0"/>
            <a:t>Any virus or worm problems encountered on a workstation or server in the company network should be fully documented, incl. determined impact and resolution steps taken.</a:t>
          </a:r>
          <a:endParaRPr lang="en-US" sz="1200" kern="1200" dirty="0"/>
        </a:p>
      </dsp:txBody>
      <dsp:txXfrm>
        <a:off x="2808089" y="391920"/>
        <a:ext cx="2461021" cy="4743360"/>
      </dsp:txXfrm>
    </dsp:sp>
    <dsp:sp modelId="{CC72A331-7CF8-4E36-AD77-79815ED7D09A}">
      <dsp:nvSpPr>
        <dsp:cNvPr id="0" name=""/>
        <dsp:cNvSpPr/>
      </dsp:nvSpPr>
      <dsp:spPr>
        <a:xfrm>
          <a:off x="5613654" y="46320"/>
          <a:ext cx="2461021" cy="345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smtClean="0"/>
            <a:t>Asset Management</a:t>
          </a:r>
          <a:endParaRPr lang="en-US" sz="1600" b="1" kern="1200" dirty="0"/>
        </a:p>
      </dsp:txBody>
      <dsp:txXfrm>
        <a:off x="5613654" y="46320"/>
        <a:ext cx="2461021" cy="345600"/>
      </dsp:txXfrm>
    </dsp:sp>
    <dsp:sp modelId="{5DB54643-A4F8-4714-B0C1-2549CBD2A2EB}">
      <dsp:nvSpPr>
        <dsp:cNvPr id="0" name=""/>
        <dsp:cNvSpPr/>
      </dsp:nvSpPr>
      <dsp:spPr>
        <a:xfrm>
          <a:off x="5613654" y="391920"/>
          <a:ext cx="2461021" cy="474336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Audit of asset management deals mostly with authorization, financial expenditure, and appropriate depreciation and reporting. </a:t>
          </a:r>
          <a:endParaRPr lang="en-US" sz="1200" kern="1200" dirty="0"/>
        </a:p>
        <a:p>
          <a:pPr marL="114300" lvl="1" indent="-114300" algn="l" defTabSz="533400">
            <a:lnSpc>
              <a:spcPct val="90000"/>
            </a:lnSpc>
            <a:spcBef>
              <a:spcPct val="0"/>
            </a:spcBef>
            <a:spcAft>
              <a:spcPct val="15000"/>
            </a:spcAft>
            <a:buChar char="••"/>
          </a:pPr>
          <a:r>
            <a:rPr lang="en-US" sz="1200" kern="1200" dirty="0" smtClean="0"/>
            <a:t>Have key assets (such as software, data, hardware, middleware, and facilities) been inventoried and their “company owners” identified? </a:t>
          </a:r>
          <a:endParaRPr lang="en-US" sz="1200" kern="1200" dirty="0"/>
        </a:p>
        <a:p>
          <a:pPr marL="114300" lvl="1" indent="-114300" algn="l" defTabSz="533400">
            <a:lnSpc>
              <a:spcPct val="90000"/>
            </a:lnSpc>
            <a:spcBef>
              <a:spcPct val="0"/>
            </a:spcBef>
            <a:spcAft>
              <a:spcPct val="15000"/>
            </a:spcAft>
            <a:buChar char="••"/>
          </a:pPr>
          <a:r>
            <a:rPr lang="en-US" sz="1200" kern="1200" dirty="0" smtClean="0"/>
            <a:t>Inventory, asset disposal, change management of asset inventory, and an overall understanding of asset procedures. </a:t>
          </a:r>
          <a:endParaRPr lang="en-US" sz="1200" kern="1200" dirty="0"/>
        </a:p>
        <a:p>
          <a:pPr marL="114300" lvl="1" indent="-114300" algn="l" defTabSz="533400">
            <a:lnSpc>
              <a:spcPct val="90000"/>
            </a:lnSpc>
            <a:spcBef>
              <a:spcPct val="0"/>
            </a:spcBef>
            <a:spcAft>
              <a:spcPct val="15000"/>
            </a:spcAft>
            <a:buChar char="••"/>
          </a:pPr>
          <a:r>
            <a:rPr lang="en-US" sz="1200" kern="1200" dirty="0" smtClean="0"/>
            <a:t>Records management is an indispensable part of the asset-management plan.</a:t>
          </a:r>
          <a:endParaRPr lang="en-US" sz="1200" kern="1200" dirty="0"/>
        </a:p>
        <a:p>
          <a:pPr marL="114300" lvl="1" indent="-114300" algn="l" defTabSz="533400">
            <a:lnSpc>
              <a:spcPct val="90000"/>
            </a:lnSpc>
            <a:spcBef>
              <a:spcPct val="0"/>
            </a:spcBef>
            <a:spcAft>
              <a:spcPct val="15000"/>
            </a:spcAft>
            <a:buChar char="••"/>
          </a:pPr>
          <a:r>
            <a:rPr lang="en-US" sz="1200" kern="1200" dirty="0" smtClean="0"/>
            <a:t>Facilities environmental controls (fire suppression, uninterruptable power supply, air conditioning, elevated floors, and documented emergency procedures).</a:t>
          </a:r>
          <a:endParaRPr lang="en-US" sz="1200" kern="1200" dirty="0"/>
        </a:p>
      </dsp:txBody>
      <dsp:txXfrm>
        <a:off x="5613654" y="391920"/>
        <a:ext cx="2461021" cy="47433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4/29/2017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19</a:t>
            </a:fld>
            <a:endParaRPr lang="en-US"/>
          </a:p>
        </p:txBody>
      </p:sp>
    </p:spTree>
    <p:extLst>
      <p:ext uri="{BB962C8B-B14F-4D97-AF65-F5344CB8AC3E}">
        <p14:creationId xmlns:p14="http://schemas.microsoft.com/office/powerpoint/2010/main" val="31266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31</a:t>
            </a:fld>
            <a:endParaRPr lang="en-US"/>
          </a:p>
        </p:txBody>
      </p:sp>
    </p:spTree>
    <p:extLst>
      <p:ext uri="{BB962C8B-B14F-4D97-AF65-F5344CB8AC3E}">
        <p14:creationId xmlns:p14="http://schemas.microsoft.com/office/powerpoint/2010/main" val="3213690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32</a:t>
            </a:fld>
            <a:endParaRPr lang="en-US"/>
          </a:p>
        </p:txBody>
      </p:sp>
    </p:spTree>
    <p:extLst>
      <p:ext uri="{BB962C8B-B14F-4D97-AF65-F5344CB8AC3E}">
        <p14:creationId xmlns:p14="http://schemas.microsoft.com/office/powerpoint/2010/main" val="321369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33</a:t>
            </a:fld>
            <a:endParaRPr lang="en-US"/>
          </a:p>
        </p:txBody>
      </p:sp>
    </p:spTree>
    <p:extLst>
      <p:ext uri="{BB962C8B-B14F-4D97-AF65-F5344CB8AC3E}">
        <p14:creationId xmlns:p14="http://schemas.microsoft.com/office/powerpoint/2010/main" val="321369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35</a:t>
            </a:fld>
            <a:endParaRPr lang="en-US"/>
          </a:p>
        </p:txBody>
      </p:sp>
    </p:spTree>
    <p:extLst>
      <p:ext uri="{BB962C8B-B14F-4D97-AF65-F5344CB8AC3E}">
        <p14:creationId xmlns:p14="http://schemas.microsoft.com/office/powerpoint/2010/main" val="3213690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36</a:t>
            </a:fld>
            <a:endParaRPr lang="en-US"/>
          </a:p>
        </p:txBody>
      </p:sp>
    </p:spTree>
    <p:extLst>
      <p:ext uri="{BB962C8B-B14F-4D97-AF65-F5344CB8AC3E}">
        <p14:creationId xmlns:p14="http://schemas.microsoft.com/office/powerpoint/2010/main" val="321369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51</a:t>
            </a:fld>
            <a:endParaRPr lang="en-US"/>
          </a:p>
        </p:txBody>
      </p:sp>
    </p:spTree>
    <p:extLst>
      <p:ext uri="{BB962C8B-B14F-4D97-AF65-F5344CB8AC3E}">
        <p14:creationId xmlns:p14="http://schemas.microsoft.com/office/powerpoint/2010/main" val="69204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53</a:t>
            </a:fld>
            <a:endParaRPr lang="en-US"/>
          </a:p>
        </p:txBody>
      </p:sp>
    </p:spTree>
    <p:extLst>
      <p:ext uri="{BB962C8B-B14F-4D97-AF65-F5344CB8AC3E}">
        <p14:creationId xmlns:p14="http://schemas.microsoft.com/office/powerpoint/2010/main" val="6920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54</a:t>
            </a:fld>
            <a:endParaRPr lang="en-US"/>
          </a:p>
        </p:txBody>
      </p:sp>
    </p:spTree>
    <p:extLst>
      <p:ext uri="{BB962C8B-B14F-4D97-AF65-F5344CB8AC3E}">
        <p14:creationId xmlns:p14="http://schemas.microsoft.com/office/powerpoint/2010/main" val="69204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4/29/2017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4/29/2017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4/29/2017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4/29/2017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4/29/2017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4/29/2017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src.nist.gov/groups/SMA/fisma/framework.html" TargetMode="External"/><Relationship Id="rId2" Type="http://schemas.openxmlformats.org/officeDocument/2006/relationships/hyperlink" Target="http://nvlpubs.nist.gov/nistpubs/Legacy/SP/nistspecialpublication800-39.pdf" TargetMode="Externa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csrc.nist.gov/groups/SMA/fisma/documents/rmf_overview_6-9-14.pdf"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csrc.nist.gov/groups/SMA/fisma/framework.html" TargetMode="Externa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csrc.nist.gov/groups/SMA/fisma/documents/rmf_overview_6-9-14.pdf"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iim-edu.org/thinktank/publications/executive-journal/corporate-governance-sarbanes-oxley-best-practices-paper/index.htm" TargetMode="External"/><Relationship Id="rId2" Type="http://schemas.openxmlformats.org/officeDocument/2006/relationships/image" Target="../media/image29.gif"/><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www.isarhq.org/2014_downloads/papers/ISAR2014_Acito_Hogan_Imdieke.pdf"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hyperlink" Target="http://pcaobus.org/Pages/default.aspx"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hyperlink" Target="http://www.justice.gov/usao/nye/pr/2012/2012dec05.html" TargetMode="Externa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kS0Hi_jIiH8" TargetMode="Externa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a:t>
            </a:r>
            <a:r>
              <a:rPr lang="en-US" sz="2800" dirty="0" smtClean="0"/>
              <a:t>15</a:t>
            </a:r>
            <a:endParaRPr lang="en-US" sz="2800" dirty="0" smtClean="0"/>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10</a:t>
            </a:fld>
            <a:endParaRPr lang="en-US" dirty="0"/>
          </a:p>
        </p:txBody>
      </p:sp>
      <p:sp>
        <p:nvSpPr>
          <p:cNvPr id="2" name="Title 1"/>
          <p:cNvSpPr>
            <a:spLocks noGrp="1"/>
          </p:cNvSpPr>
          <p:nvPr>
            <p:ph type="title" idx="4294967295"/>
          </p:nvPr>
        </p:nvSpPr>
        <p:spPr>
          <a:xfrm>
            <a:off x="838200" y="827088"/>
            <a:ext cx="7543800" cy="773112"/>
          </a:xfrm>
        </p:spPr>
        <p:txBody>
          <a:bodyPr>
            <a:normAutofit/>
          </a:bodyPr>
          <a:lstStyle/>
          <a:p>
            <a:r>
              <a:rPr lang="en-US" dirty="0" smtClean="0"/>
              <a:t>NIST </a:t>
            </a:r>
            <a:r>
              <a:rPr lang="en-US" dirty="0" smtClean="0"/>
              <a:t>800-39 framework</a:t>
            </a:r>
            <a:endParaRPr lang="en-US" dirty="0"/>
          </a:p>
        </p:txBody>
      </p:sp>
      <p:sp>
        <p:nvSpPr>
          <p:cNvPr id="4" name="Content Placeholder 3"/>
          <p:cNvSpPr>
            <a:spLocks noGrp="1"/>
          </p:cNvSpPr>
          <p:nvPr>
            <p:ph sz="quarter" idx="4294967295"/>
          </p:nvPr>
        </p:nvSpPr>
        <p:spPr>
          <a:xfrm>
            <a:off x="914400" y="1676400"/>
            <a:ext cx="7391400" cy="4267200"/>
          </a:xfrm>
        </p:spPr>
        <p:txBody>
          <a:bodyPr>
            <a:normAutofit fontScale="70000" lnSpcReduction="20000"/>
          </a:bodyPr>
          <a:lstStyle/>
          <a:p>
            <a:r>
              <a:rPr lang="en-US" dirty="0" smtClean="0"/>
              <a:t>NIST </a:t>
            </a:r>
            <a:r>
              <a:rPr lang="en-US" dirty="0"/>
              <a:t>recommendations for managing information security </a:t>
            </a:r>
            <a:r>
              <a:rPr lang="en-US" dirty="0" smtClean="0"/>
              <a:t>risk</a:t>
            </a:r>
          </a:p>
          <a:p>
            <a:pPr lvl="1"/>
            <a:r>
              <a:rPr lang="en-US" dirty="0" smtClean="0"/>
              <a:t>Published </a:t>
            </a:r>
            <a:r>
              <a:rPr lang="en-US" dirty="0"/>
              <a:t>as special publication 800-39</a:t>
            </a:r>
            <a:r>
              <a:rPr lang="en-US" dirty="0" smtClean="0"/>
              <a:t>.</a:t>
            </a:r>
          </a:p>
          <a:p>
            <a:pPr lvl="2"/>
            <a:r>
              <a:rPr lang="en-US" dirty="0" smtClean="0"/>
              <a:t>Version at time of writing dated </a:t>
            </a:r>
            <a:r>
              <a:rPr lang="en-US" dirty="0"/>
              <a:t>March </a:t>
            </a:r>
            <a:r>
              <a:rPr lang="en-US" dirty="0" smtClean="0"/>
              <a:t>2011</a:t>
            </a:r>
          </a:p>
          <a:p>
            <a:pPr lvl="2"/>
            <a:r>
              <a:rPr lang="en-US" dirty="0" smtClean="0"/>
              <a:t>Developed </a:t>
            </a:r>
            <a:r>
              <a:rPr lang="en-US" dirty="0"/>
              <a:t>with inputs from the Civil, Defense, and Intelligence </a:t>
            </a:r>
            <a:r>
              <a:rPr lang="en-US" dirty="0" smtClean="0"/>
              <a:t>Communities</a:t>
            </a:r>
          </a:p>
          <a:p>
            <a:pPr lvl="3"/>
            <a:r>
              <a:rPr lang="en-US" dirty="0" smtClean="0"/>
              <a:t>Provide information </a:t>
            </a:r>
            <a:r>
              <a:rPr lang="en-US" dirty="0"/>
              <a:t>security framework for the federal government</a:t>
            </a:r>
            <a:r>
              <a:rPr lang="en-US" dirty="0" smtClean="0"/>
              <a:t>.</a:t>
            </a:r>
          </a:p>
          <a:p>
            <a:pPr lvl="1"/>
            <a:r>
              <a:rPr lang="en-US" dirty="0" smtClean="0"/>
              <a:t>Very general</a:t>
            </a:r>
          </a:p>
          <a:p>
            <a:pPr lvl="2"/>
            <a:r>
              <a:rPr lang="en-US" dirty="0" smtClean="0"/>
              <a:t>Useful </a:t>
            </a:r>
            <a:r>
              <a:rPr lang="en-US" dirty="0"/>
              <a:t>for </a:t>
            </a:r>
            <a:r>
              <a:rPr lang="en-US" dirty="0" smtClean="0"/>
              <a:t>vast </a:t>
            </a:r>
            <a:r>
              <a:rPr lang="en-US" dirty="0"/>
              <a:t>majority of commercial and non-profit </a:t>
            </a:r>
            <a:r>
              <a:rPr lang="en-US" dirty="0" smtClean="0"/>
              <a:t>organizations</a:t>
            </a:r>
          </a:p>
          <a:p>
            <a:pPr lvl="2"/>
            <a:r>
              <a:rPr lang="en-US" dirty="0" smtClean="0"/>
              <a:t>High-security </a:t>
            </a:r>
            <a:r>
              <a:rPr lang="en-US" dirty="0"/>
              <a:t>environments such as military bases or special laws such as </a:t>
            </a:r>
            <a:r>
              <a:rPr lang="en-US" dirty="0" smtClean="0"/>
              <a:t>HIPAA will </a:t>
            </a:r>
            <a:r>
              <a:rPr lang="en-US" dirty="0"/>
              <a:t>use more stringent </a:t>
            </a:r>
            <a:r>
              <a:rPr lang="en-US" dirty="0" smtClean="0"/>
              <a:t>procedures</a:t>
            </a:r>
          </a:p>
          <a:p>
            <a:pPr lvl="1"/>
            <a:r>
              <a:rPr lang="en-US" u="sng" dirty="0">
                <a:hlinkClick r:id="rId2"/>
              </a:rPr>
              <a:t>http://</a:t>
            </a:r>
            <a:r>
              <a:rPr lang="en-US" u="sng" dirty="0" smtClean="0">
                <a:hlinkClick r:id="rId2"/>
              </a:rPr>
              <a:t>nvlpubs.nist.gov/nistpubs/Legacy/SP/nistspecialpublication800-39.pdf</a:t>
            </a:r>
            <a:r>
              <a:rPr lang="en-US" u="sng" dirty="0" smtClean="0"/>
              <a:t> </a:t>
            </a:r>
            <a:endParaRPr lang="en-US" dirty="0"/>
          </a:p>
        </p:txBody>
      </p:sp>
      <p:sp>
        <p:nvSpPr>
          <p:cNvPr id="5" name="TextBox 4"/>
          <p:cNvSpPr txBox="1"/>
          <p:nvPr/>
        </p:nvSpPr>
        <p:spPr>
          <a:xfrm>
            <a:off x="1143001" y="5525869"/>
            <a:ext cx="71628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solidFill>
                  <a:schemeClr val="tx1"/>
                </a:solidFill>
              </a:rPr>
              <a:t>NOW NIST Risk </a:t>
            </a:r>
            <a:r>
              <a:rPr lang="en-US" dirty="0">
                <a:solidFill>
                  <a:schemeClr val="tx1"/>
                </a:solidFill>
              </a:rPr>
              <a:t>Management Framework at </a:t>
            </a:r>
            <a:r>
              <a:rPr lang="en-US" dirty="0">
                <a:solidFill>
                  <a:schemeClr val="tx1"/>
                </a:solidFill>
                <a:hlinkClick r:id="rId3"/>
              </a:rPr>
              <a:t>http://</a:t>
            </a:r>
            <a:r>
              <a:rPr lang="en-US" dirty="0" smtClean="0">
                <a:solidFill>
                  <a:schemeClr val="tx1"/>
                </a:solidFill>
                <a:hlinkClick r:id="rId3"/>
              </a:rPr>
              <a:t>csrc.nist.gov/groups/SMA/fisma/framework.html</a:t>
            </a: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204635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11</a:t>
            </a:fld>
            <a:endParaRPr lang="en-US"/>
          </a:p>
        </p:txBody>
      </p:sp>
      <p:sp>
        <p:nvSpPr>
          <p:cNvPr id="2" name="Title 1"/>
          <p:cNvSpPr>
            <a:spLocks noGrp="1"/>
          </p:cNvSpPr>
          <p:nvPr>
            <p:ph type="title" idx="4294967295"/>
          </p:nvPr>
        </p:nvSpPr>
        <p:spPr>
          <a:xfrm>
            <a:off x="381000" y="750888"/>
            <a:ext cx="8382000" cy="849311"/>
          </a:xfrm>
        </p:spPr>
        <p:txBody>
          <a:bodyPr>
            <a:normAutofit fontScale="90000"/>
          </a:bodyPr>
          <a:lstStyle/>
          <a:p>
            <a:r>
              <a:rPr lang="en-US" dirty="0" smtClean="0"/>
              <a:t>NIST </a:t>
            </a:r>
            <a:r>
              <a:rPr lang="en-US" dirty="0" smtClean="0"/>
              <a:t>Risk Management Framework</a:t>
            </a:r>
            <a:endParaRPr lang="en-US" dirty="0"/>
          </a:p>
        </p:txBody>
      </p:sp>
      <p:sp>
        <p:nvSpPr>
          <p:cNvPr id="4" name="TextBox 3"/>
          <p:cNvSpPr txBox="1"/>
          <p:nvPr/>
        </p:nvSpPr>
        <p:spPr>
          <a:xfrm>
            <a:off x="609600" y="5486400"/>
            <a:ext cx="78486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solidFill>
                  <a:schemeClr val="tx1"/>
                </a:solidFill>
              </a:rPr>
              <a:t>Great overview here: </a:t>
            </a:r>
            <a:r>
              <a:rPr lang="en-US" dirty="0">
                <a:solidFill>
                  <a:schemeClr val="tx1"/>
                </a:solidFill>
                <a:hlinkClick r:id="rId2"/>
              </a:rPr>
              <a:t>http://</a:t>
            </a:r>
            <a:r>
              <a:rPr lang="en-US" dirty="0" smtClean="0">
                <a:solidFill>
                  <a:schemeClr val="tx1"/>
                </a:solidFill>
                <a:hlinkClick r:id="rId2"/>
              </a:rPr>
              <a:t>csrc.nist.gov/groups/SMA/fisma/documents/rmf_overview_6-9-14.pdf</a:t>
            </a:r>
            <a:r>
              <a:rPr lang="en-US" dirty="0" smtClean="0">
                <a:solidFill>
                  <a:schemeClr val="tx1"/>
                </a:solidFill>
              </a:rPr>
              <a:t> </a:t>
            </a:r>
            <a:endParaRPr lang="en-US"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809256"/>
            <a:ext cx="5067300" cy="3616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2971800" y="3048000"/>
            <a:ext cx="2667000" cy="990600"/>
          </a:xfrm>
          <a:prstGeom prst="roundRect">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97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2169651194"/>
              </p:ext>
            </p:extLst>
          </p:nvPr>
        </p:nvGraphicFramePr>
        <p:xfrm>
          <a:off x="457200" y="1651000"/>
          <a:ext cx="83058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B92A50E9-E5F6-4F1F-91E8-37824CF40063}" type="slidenum">
              <a:rPr lang="en-US" smtClean="0"/>
              <a:pPr/>
              <a:t>12</a:t>
            </a:fld>
            <a:endParaRPr lang="en-US"/>
          </a:p>
        </p:txBody>
      </p:sp>
      <p:sp>
        <p:nvSpPr>
          <p:cNvPr id="2" name="Title 1"/>
          <p:cNvSpPr>
            <a:spLocks noGrp="1"/>
          </p:cNvSpPr>
          <p:nvPr>
            <p:ph type="title" idx="4294967295"/>
          </p:nvPr>
        </p:nvSpPr>
        <p:spPr>
          <a:xfrm>
            <a:off x="381000" y="750888"/>
            <a:ext cx="8382000" cy="849311"/>
          </a:xfrm>
        </p:spPr>
        <p:txBody>
          <a:bodyPr>
            <a:normAutofit fontScale="90000"/>
          </a:bodyPr>
          <a:lstStyle/>
          <a:p>
            <a:r>
              <a:rPr lang="en-US" dirty="0" smtClean="0"/>
              <a:t>NIST </a:t>
            </a:r>
            <a:r>
              <a:rPr lang="en-US" dirty="0" smtClean="0"/>
              <a:t>Risk Management Framework</a:t>
            </a:r>
            <a:endParaRPr lang="en-US" dirty="0"/>
          </a:p>
        </p:txBody>
      </p:sp>
      <p:sp>
        <p:nvSpPr>
          <p:cNvPr id="4" name="TextBox 3"/>
          <p:cNvSpPr txBox="1"/>
          <p:nvPr/>
        </p:nvSpPr>
        <p:spPr>
          <a:xfrm>
            <a:off x="609600" y="5297269"/>
            <a:ext cx="59436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a:solidFill>
                  <a:schemeClr val="tx1"/>
                </a:solidFill>
              </a:rPr>
              <a:t>See </a:t>
            </a:r>
            <a:r>
              <a:rPr lang="en-US" dirty="0">
                <a:solidFill>
                  <a:schemeClr val="tx1"/>
                </a:solidFill>
                <a:hlinkClick r:id="rId7"/>
              </a:rPr>
              <a:t>http://</a:t>
            </a:r>
            <a:r>
              <a:rPr lang="en-US" dirty="0" smtClean="0">
                <a:solidFill>
                  <a:schemeClr val="tx1"/>
                </a:solidFill>
                <a:hlinkClick r:id="rId7"/>
              </a:rPr>
              <a:t>csrc.nist.gov/groups/SMA/fisma/framework.html</a:t>
            </a:r>
            <a:r>
              <a:rPr lang="en-US" dirty="0" smtClean="0">
                <a:solidFill>
                  <a:schemeClr val="tx1"/>
                </a:solidFill>
              </a:rPr>
              <a:t> </a:t>
            </a:r>
            <a:endParaRPr lang="en-US" dirty="0">
              <a:solidFill>
                <a:schemeClr val="tx1"/>
              </a:solidFill>
            </a:endParaRPr>
          </a:p>
        </p:txBody>
      </p:sp>
      <p:sp>
        <p:nvSpPr>
          <p:cNvPr id="6" name="Rectangle 5"/>
          <p:cNvSpPr/>
          <p:nvPr/>
        </p:nvSpPr>
        <p:spPr>
          <a:xfrm>
            <a:off x="354594" y="-762000"/>
            <a:ext cx="8229600"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15986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13</a:t>
            </a:fld>
            <a:endParaRPr lang="en-US"/>
          </a:p>
        </p:txBody>
      </p:sp>
      <p:sp>
        <p:nvSpPr>
          <p:cNvPr id="2" name="Title 1"/>
          <p:cNvSpPr>
            <a:spLocks noGrp="1"/>
          </p:cNvSpPr>
          <p:nvPr>
            <p:ph type="title" idx="4294967295"/>
          </p:nvPr>
        </p:nvSpPr>
        <p:spPr>
          <a:xfrm>
            <a:off x="381000" y="750888"/>
            <a:ext cx="8382000" cy="849311"/>
          </a:xfrm>
        </p:spPr>
        <p:txBody>
          <a:bodyPr>
            <a:normAutofit fontScale="90000"/>
          </a:bodyPr>
          <a:lstStyle/>
          <a:p>
            <a:r>
              <a:rPr lang="en-US" dirty="0" smtClean="0"/>
              <a:t>NIST </a:t>
            </a:r>
            <a:r>
              <a:rPr lang="en-US" dirty="0" smtClean="0"/>
              <a:t>Risk Management Framework</a:t>
            </a:r>
            <a:endParaRPr lang="en-US" dirty="0"/>
          </a:p>
        </p:txBody>
      </p:sp>
      <p:sp>
        <p:nvSpPr>
          <p:cNvPr id="4" name="TextBox 3"/>
          <p:cNvSpPr txBox="1"/>
          <p:nvPr/>
        </p:nvSpPr>
        <p:spPr>
          <a:xfrm>
            <a:off x="609600" y="5715000"/>
            <a:ext cx="78486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solidFill>
                  <a:schemeClr val="tx1"/>
                </a:solidFill>
              </a:rPr>
              <a:t>Great overview here: </a:t>
            </a:r>
            <a:r>
              <a:rPr lang="en-US" dirty="0">
                <a:solidFill>
                  <a:schemeClr val="tx1"/>
                </a:solidFill>
                <a:hlinkClick r:id="rId2"/>
              </a:rPr>
              <a:t>http://</a:t>
            </a:r>
            <a:r>
              <a:rPr lang="en-US" dirty="0" smtClean="0">
                <a:solidFill>
                  <a:schemeClr val="tx1"/>
                </a:solidFill>
                <a:hlinkClick r:id="rId2"/>
              </a:rPr>
              <a:t>csrc.nist.gov/groups/SMA/fisma/documents/rmf_overview_6-9-14.pdf</a:t>
            </a:r>
            <a:r>
              <a:rPr lang="en-US" dirty="0" smtClean="0">
                <a:solidFill>
                  <a:schemeClr val="tx1"/>
                </a:solidFill>
              </a:rPr>
              <a:t> </a:t>
            </a:r>
            <a:endParaRPr lang="en-US" dirty="0">
              <a:solidFill>
                <a:schemeClr val="tx1"/>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51435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96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14</a:t>
            </a:fld>
            <a:endParaRPr lang="en-US" dirty="0"/>
          </a:p>
        </p:txBody>
      </p:sp>
      <p:sp>
        <p:nvSpPr>
          <p:cNvPr id="2" name="Title 1"/>
          <p:cNvSpPr>
            <a:spLocks noGrp="1"/>
          </p:cNvSpPr>
          <p:nvPr>
            <p:ph type="title" idx="4294967295"/>
          </p:nvPr>
        </p:nvSpPr>
        <p:spPr>
          <a:xfrm>
            <a:off x="838200" y="827089"/>
            <a:ext cx="7924800" cy="849311"/>
          </a:xfrm>
        </p:spPr>
        <p:txBody>
          <a:bodyPr>
            <a:normAutofit/>
          </a:bodyPr>
          <a:lstStyle/>
          <a:p>
            <a:r>
              <a:rPr lang="en-US" dirty="0" smtClean="0"/>
              <a:t>NIST 800-39 Framework</a:t>
            </a:r>
            <a:endParaRPr lang="en-US" dirty="0"/>
          </a:p>
        </p:txBody>
      </p:sp>
      <p:sp>
        <p:nvSpPr>
          <p:cNvPr id="4" name="Content Placeholder 3"/>
          <p:cNvSpPr>
            <a:spLocks noGrp="1"/>
          </p:cNvSpPr>
          <p:nvPr>
            <p:ph sz="quarter" idx="4294967295"/>
          </p:nvPr>
        </p:nvSpPr>
        <p:spPr>
          <a:xfrm>
            <a:off x="685800" y="1752600"/>
            <a:ext cx="4267200" cy="4419600"/>
          </a:xfrm>
        </p:spPr>
        <p:txBody>
          <a:bodyPr>
            <a:normAutofit fontScale="92500" lnSpcReduction="10000"/>
          </a:bodyPr>
          <a:lstStyle/>
          <a:p>
            <a:r>
              <a:rPr lang="en-US" sz="1800" dirty="0" smtClean="0"/>
              <a:t>Policy last updated in March 2011</a:t>
            </a:r>
          </a:p>
          <a:p>
            <a:r>
              <a:rPr lang="en-US" sz="1800" dirty="0" smtClean="0"/>
              <a:t>IT </a:t>
            </a:r>
            <a:r>
              <a:rPr lang="en-US" sz="1800" dirty="0" smtClean="0"/>
              <a:t>risk</a:t>
            </a:r>
          </a:p>
          <a:p>
            <a:pPr lvl="1"/>
            <a:r>
              <a:rPr lang="en-US" sz="1800" dirty="0" smtClean="0"/>
              <a:t>Defined </a:t>
            </a:r>
            <a:r>
              <a:rPr lang="en-US" sz="1800" dirty="0"/>
              <a:t>as </a:t>
            </a:r>
            <a:r>
              <a:rPr lang="en-US" sz="1800" dirty="0" smtClean="0"/>
              <a:t>risk </a:t>
            </a:r>
            <a:r>
              <a:rPr lang="en-US" sz="1800" dirty="0"/>
              <a:t>associated with the use of information systems in an </a:t>
            </a:r>
            <a:r>
              <a:rPr lang="en-US" sz="1800" dirty="0" smtClean="0"/>
              <a:t>organization</a:t>
            </a:r>
          </a:p>
          <a:p>
            <a:pPr lvl="1"/>
            <a:r>
              <a:rPr lang="en-US" sz="1800" dirty="0" smtClean="0"/>
              <a:t>One </a:t>
            </a:r>
            <a:r>
              <a:rPr lang="en-US" sz="1800" dirty="0"/>
              <a:t>of </a:t>
            </a:r>
            <a:r>
              <a:rPr lang="en-US" sz="1800" dirty="0" smtClean="0"/>
              <a:t>many </a:t>
            </a:r>
            <a:r>
              <a:rPr lang="en-US" sz="1800" dirty="0"/>
              <a:t>risks facing </a:t>
            </a:r>
            <a:r>
              <a:rPr lang="en-US" sz="1800" dirty="0" smtClean="0"/>
              <a:t>organizations</a:t>
            </a:r>
          </a:p>
          <a:p>
            <a:pPr lvl="1"/>
            <a:r>
              <a:rPr lang="en-US" sz="1800" dirty="0" smtClean="0"/>
              <a:t>NIST recognizes </a:t>
            </a:r>
            <a:r>
              <a:rPr lang="en-US" sz="1800" dirty="0"/>
              <a:t>that risk management is not an exact science</a:t>
            </a:r>
          </a:p>
          <a:p>
            <a:pPr lvl="2"/>
            <a:r>
              <a:rPr lang="en-US" sz="1800" dirty="0"/>
              <a:t>Recommends that senior </a:t>
            </a:r>
            <a:r>
              <a:rPr lang="en-US" sz="1800" dirty="0" smtClean="0"/>
              <a:t/>
            </a:r>
            <a:br>
              <a:rPr lang="en-US" sz="1800" dirty="0" smtClean="0"/>
            </a:br>
            <a:r>
              <a:rPr lang="en-US" sz="1800" dirty="0" smtClean="0"/>
              <a:t>leadership </a:t>
            </a:r>
            <a:r>
              <a:rPr lang="en-US" sz="1800" dirty="0"/>
              <a:t>be involved in </a:t>
            </a:r>
            <a:r>
              <a:rPr lang="en-US" sz="1800" dirty="0" smtClean="0"/>
              <a:t/>
            </a:r>
            <a:br>
              <a:rPr lang="en-US" sz="1800" dirty="0" smtClean="0"/>
            </a:br>
            <a:r>
              <a:rPr lang="en-US" sz="1800" dirty="0" smtClean="0"/>
              <a:t>IT </a:t>
            </a:r>
            <a:r>
              <a:rPr lang="en-US" sz="1800" dirty="0"/>
              <a:t>risk management</a:t>
            </a:r>
          </a:p>
          <a:p>
            <a:pPr lvl="2"/>
            <a:r>
              <a:rPr lang="en-US" sz="1800" dirty="0"/>
              <a:t>IT risk management </a:t>
            </a:r>
            <a:r>
              <a:rPr lang="en-US" sz="1800" dirty="0" smtClean="0"/>
              <a:t/>
            </a:r>
            <a:br>
              <a:rPr lang="en-US" sz="1800" dirty="0" smtClean="0"/>
            </a:br>
            <a:r>
              <a:rPr lang="en-US" sz="1800" dirty="0" smtClean="0"/>
              <a:t>be </a:t>
            </a:r>
            <a:r>
              <a:rPr lang="en-US" sz="1800" dirty="0"/>
              <a:t>integrated in the design </a:t>
            </a:r>
            <a:r>
              <a:rPr lang="en-US" sz="1800" dirty="0" smtClean="0"/>
              <a:t/>
            </a:r>
            <a:br>
              <a:rPr lang="en-US" sz="1800" dirty="0" smtClean="0"/>
            </a:br>
            <a:r>
              <a:rPr lang="en-US" sz="1800" dirty="0" smtClean="0"/>
              <a:t>of </a:t>
            </a:r>
            <a:r>
              <a:rPr lang="en-US" sz="1800" dirty="0"/>
              <a:t>business processes</a:t>
            </a:r>
          </a:p>
          <a:p>
            <a:pPr lvl="1"/>
            <a:endParaRPr lang="en-US" sz="1800" dirty="0" smtClean="0"/>
          </a:p>
        </p:txBody>
      </p:sp>
      <p:pic>
        <p:nvPicPr>
          <p:cNvPr id="6" name="Picture 5" descr="800-39-framework.emf"/>
          <p:cNvPicPr>
            <a:picLocks noChangeAspect="1"/>
          </p:cNvPicPr>
          <p:nvPr/>
        </p:nvPicPr>
        <p:blipFill>
          <a:blip r:embed="rId2"/>
          <a:stretch>
            <a:fillRect/>
          </a:stretch>
        </p:blipFill>
        <p:spPr>
          <a:xfrm>
            <a:off x="5173791" y="3048000"/>
            <a:ext cx="3436809" cy="2590801"/>
          </a:xfrm>
          <a:prstGeom prst="rect">
            <a:avLst/>
          </a:prstGeom>
        </p:spPr>
      </p:pic>
      <p:sp>
        <p:nvSpPr>
          <p:cNvPr id="7" name="TextBox 6"/>
          <p:cNvSpPr txBox="1"/>
          <p:nvPr/>
        </p:nvSpPr>
        <p:spPr>
          <a:xfrm>
            <a:off x="5105400" y="2590800"/>
            <a:ext cx="3621504" cy="369332"/>
          </a:xfrm>
          <a:prstGeom prst="rect">
            <a:avLst/>
          </a:prstGeom>
          <a:noFill/>
        </p:spPr>
        <p:txBody>
          <a:bodyPr wrap="none" rtlCol="0">
            <a:spAutoFit/>
          </a:bodyPr>
          <a:lstStyle/>
          <a:p>
            <a:r>
              <a:rPr lang="en-US" b="1" dirty="0" smtClean="0"/>
              <a:t>Risk Management Components</a:t>
            </a:r>
            <a:endParaRPr lang="en-US" b="1" dirty="0"/>
          </a:p>
        </p:txBody>
      </p:sp>
    </p:spTree>
    <p:extLst>
      <p:ext uri="{BB962C8B-B14F-4D97-AF65-F5344CB8AC3E}">
        <p14:creationId xmlns:p14="http://schemas.microsoft.com/office/powerpoint/2010/main" val="352878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15</a:t>
            </a:fld>
            <a:endParaRPr lang="en-US" dirty="0"/>
          </a:p>
        </p:txBody>
      </p:sp>
      <p:sp>
        <p:nvSpPr>
          <p:cNvPr id="2" name="Title 1"/>
          <p:cNvSpPr>
            <a:spLocks noGrp="1"/>
          </p:cNvSpPr>
          <p:nvPr>
            <p:ph type="title" idx="4294967295"/>
          </p:nvPr>
        </p:nvSpPr>
        <p:spPr>
          <a:xfrm>
            <a:off x="838200" y="750889"/>
            <a:ext cx="4437063" cy="849312"/>
          </a:xfrm>
        </p:spPr>
        <p:txBody>
          <a:bodyPr/>
          <a:lstStyle/>
          <a:p>
            <a:r>
              <a:rPr lang="en-US" dirty="0" smtClean="0"/>
              <a:t>Risk </a:t>
            </a:r>
            <a:r>
              <a:rPr lang="en-US" dirty="0" smtClean="0"/>
              <a:t>Frame</a:t>
            </a:r>
            <a:endParaRPr lang="en-US" dirty="0"/>
          </a:p>
        </p:txBody>
      </p:sp>
      <p:sp>
        <p:nvSpPr>
          <p:cNvPr id="4" name="Content Placeholder 3"/>
          <p:cNvSpPr>
            <a:spLocks noGrp="1"/>
          </p:cNvSpPr>
          <p:nvPr>
            <p:ph sz="quarter" idx="4294967295"/>
          </p:nvPr>
        </p:nvSpPr>
        <p:spPr>
          <a:xfrm>
            <a:off x="914400" y="1676400"/>
            <a:ext cx="7315200" cy="4419600"/>
          </a:xfrm>
        </p:spPr>
        <p:txBody>
          <a:bodyPr>
            <a:normAutofit/>
          </a:bodyPr>
          <a:lstStyle/>
          <a:p>
            <a:r>
              <a:rPr lang="en-US" sz="1800" dirty="0" smtClean="0"/>
              <a:t>Establishes </a:t>
            </a:r>
            <a:r>
              <a:rPr lang="en-US" sz="1800" dirty="0"/>
              <a:t>the context for risk management by describing the environment in which risk-based decisions are </a:t>
            </a:r>
            <a:r>
              <a:rPr lang="en-US" sz="1800" dirty="0" smtClean="0"/>
              <a:t>made</a:t>
            </a:r>
          </a:p>
          <a:p>
            <a:pPr lvl="1"/>
            <a:r>
              <a:rPr lang="en-US" sz="1800" dirty="0" smtClean="0"/>
              <a:t>Clarifies </a:t>
            </a:r>
            <a:r>
              <a:rPr lang="en-US" sz="1800" dirty="0"/>
              <a:t>to all members in the organization the various risk criteria used in the </a:t>
            </a:r>
            <a:r>
              <a:rPr lang="en-US" sz="1800" dirty="0" smtClean="0"/>
              <a:t>organization</a:t>
            </a:r>
          </a:p>
          <a:p>
            <a:pPr lvl="2"/>
            <a:r>
              <a:rPr lang="en-US" sz="1800" dirty="0" smtClean="0"/>
              <a:t>Criteria include</a:t>
            </a:r>
          </a:p>
          <a:p>
            <a:pPr lvl="3"/>
            <a:r>
              <a:rPr lang="en-US" sz="1800" dirty="0" smtClean="0"/>
              <a:t>Assumptions </a:t>
            </a:r>
            <a:r>
              <a:rPr lang="en-US" sz="1800" dirty="0"/>
              <a:t>about the risks that are </a:t>
            </a:r>
            <a:r>
              <a:rPr lang="en-US" sz="1800" dirty="0" smtClean="0"/>
              <a:t>important</a:t>
            </a:r>
          </a:p>
          <a:p>
            <a:pPr lvl="3"/>
            <a:r>
              <a:rPr lang="en-US" sz="1800" dirty="0" smtClean="0"/>
              <a:t>Responses </a:t>
            </a:r>
            <a:r>
              <a:rPr lang="en-US" sz="1800" dirty="0"/>
              <a:t>that are considered </a:t>
            </a:r>
            <a:r>
              <a:rPr lang="en-US" sz="1800" dirty="0" smtClean="0"/>
              <a:t>practical</a:t>
            </a:r>
          </a:p>
          <a:p>
            <a:pPr lvl="3"/>
            <a:r>
              <a:rPr lang="en-US" sz="1800" dirty="0" smtClean="0"/>
              <a:t>Levels </a:t>
            </a:r>
            <a:r>
              <a:rPr lang="en-US" sz="1800" dirty="0"/>
              <a:t>of risk considered </a:t>
            </a:r>
            <a:r>
              <a:rPr lang="en-US" sz="1800" dirty="0" smtClean="0"/>
              <a:t>acceptable</a:t>
            </a:r>
          </a:p>
          <a:p>
            <a:pPr lvl="3"/>
            <a:r>
              <a:rPr lang="en-US" sz="1800" dirty="0" smtClean="0"/>
              <a:t>Priorities </a:t>
            </a:r>
            <a:r>
              <a:rPr lang="en-US" sz="1800" dirty="0"/>
              <a:t>and trade-offs when responding to </a:t>
            </a:r>
            <a:r>
              <a:rPr lang="en-US" sz="1800" dirty="0" smtClean="0"/>
              <a:t>risks</a:t>
            </a:r>
          </a:p>
          <a:p>
            <a:pPr lvl="1"/>
            <a:r>
              <a:rPr lang="en-US" sz="1800" dirty="0" smtClean="0"/>
              <a:t>Also </a:t>
            </a:r>
            <a:r>
              <a:rPr lang="en-US" sz="1800" dirty="0"/>
              <a:t>identifies any risks that are to be managed by senior </a:t>
            </a:r>
            <a:r>
              <a:rPr lang="en-US" sz="1800" dirty="0" smtClean="0"/>
              <a:t>leaders/executives</a:t>
            </a:r>
          </a:p>
          <a:p>
            <a:r>
              <a:rPr lang="en-US" sz="1800" dirty="0" smtClean="0"/>
              <a:t>Example:  2001 9/11 attack brought renewed attention to terrorism and the heightened need to secure IT resources</a:t>
            </a:r>
            <a:endParaRPr lang="en-US" sz="1800" dirty="0" smtClean="0"/>
          </a:p>
          <a:p>
            <a:pPr lvl="1"/>
            <a:endParaRPr lang="en-US" sz="1800" dirty="0"/>
          </a:p>
        </p:txBody>
      </p:sp>
      <p:grpSp>
        <p:nvGrpSpPr>
          <p:cNvPr id="8" name="Group 7"/>
          <p:cNvGrpSpPr/>
          <p:nvPr/>
        </p:nvGrpSpPr>
        <p:grpSpPr>
          <a:xfrm>
            <a:off x="6781801" y="548647"/>
            <a:ext cx="1394930" cy="1051553"/>
            <a:chOff x="6781800" y="609600"/>
            <a:chExt cx="1922121" cy="1448970"/>
          </a:xfrm>
        </p:grpSpPr>
        <p:pic>
          <p:nvPicPr>
            <p:cNvPr id="6" name="Picture 5" descr="800-39-framework.emf"/>
            <p:cNvPicPr>
              <a:picLocks noChangeAspect="1"/>
            </p:cNvPicPr>
            <p:nvPr/>
          </p:nvPicPr>
          <p:blipFill>
            <a:blip r:embed="rId2"/>
            <a:stretch>
              <a:fillRect/>
            </a:stretch>
          </p:blipFill>
          <p:spPr>
            <a:xfrm>
              <a:off x="6781800" y="609600"/>
              <a:ext cx="1922121" cy="1448970"/>
            </a:xfrm>
            <a:prstGeom prst="rect">
              <a:avLst/>
            </a:prstGeom>
          </p:spPr>
        </p:pic>
        <p:sp>
          <p:nvSpPr>
            <p:cNvPr id="7" name="Oval 6"/>
            <p:cNvSpPr/>
            <p:nvPr/>
          </p:nvSpPr>
          <p:spPr>
            <a:xfrm>
              <a:off x="7543800" y="1219200"/>
              <a:ext cx="457200" cy="457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983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16</a:t>
            </a:fld>
            <a:endParaRPr lang="en-US" dirty="0"/>
          </a:p>
        </p:txBody>
      </p:sp>
      <p:sp>
        <p:nvSpPr>
          <p:cNvPr id="2" name="Title 1"/>
          <p:cNvSpPr>
            <a:spLocks noGrp="1"/>
          </p:cNvSpPr>
          <p:nvPr>
            <p:ph type="title" idx="4294967295"/>
          </p:nvPr>
        </p:nvSpPr>
        <p:spPr>
          <a:xfrm>
            <a:off x="762000" y="838200"/>
            <a:ext cx="4513263" cy="773112"/>
          </a:xfrm>
        </p:spPr>
        <p:txBody>
          <a:bodyPr/>
          <a:lstStyle/>
          <a:p>
            <a:r>
              <a:rPr lang="en-US" dirty="0" smtClean="0"/>
              <a:t>Risk </a:t>
            </a:r>
            <a:r>
              <a:rPr lang="en-US" dirty="0" smtClean="0"/>
              <a:t>Assessment</a:t>
            </a:r>
            <a:endParaRPr lang="en-US" dirty="0"/>
          </a:p>
        </p:txBody>
      </p:sp>
      <p:sp>
        <p:nvSpPr>
          <p:cNvPr id="4" name="Content Placeholder 3"/>
          <p:cNvSpPr>
            <a:spLocks noGrp="1"/>
          </p:cNvSpPr>
          <p:nvPr>
            <p:ph sz="quarter" idx="4294967295"/>
          </p:nvPr>
        </p:nvSpPr>
        <p:spPr>
          <a:xfrm>
            <a:off x="838200" y="1676400"/>
            <a:ext cx="7467600" cy="4419600"/>
          </a:xfrm>
        </p:spPr>
        <p:txBody>
          <a:bodyPr>
            <a:normAutofit/>
          </a:bodyPr>
          <a:lstStyle/>
          <a:p>
            <a:r>
              <a:rPr lang="en-US" sz="1800" dirty="0" smtClean="0"/>
              <a:t>Identifies </a:t>
            </a:r>
            <a:r>
              <a:rPr lang="en-US" sz="1800" dirty="0"/>
              <a:t>and aggregates </a:t>
            </a:r>
            <a:r>
              <a:rPr lang="en-US" sz="1800" dirty="0" smtClean="0"/>
              <a:t>risks </a:t>
            </a:r>
            <a:r>
              <a:rPr lang="en-US" sz="1800" dirty="0"/>
              <a:t>facing the </a:t>
            </a:r>
            <a:r>
              <a:rPr lang="en-US" sz="1800" dirty="0" smtClean="0"/>
              <a:t>organization</a:t>
            </a:r>
          </a:p>
          <a:p>
            <a:pPr lvl="1"/>
            <a:r>
              <a:rPr lang="en-US" sz="1800" dirty="0" smtClean="0"/>
              <a:t>Within </a:t>
            </a:r>
            <a:r>
              <a:rPr lang="en-US" sz="1800" dirty="0"/>
              <a:t>the context of the risk frame, the</a:t>
            </a:r>
            <a:endParaRPr lang="en-US" sz="1800" dirty="0" smtClean="0"/>
          </a:p>
          <a:p>
            <a:r>
              <a:rPr lang="en-US" sz="1800" dirty="0" smtClean="0"/>
              <a:t>Recall definition </a:t>
            </a:r>
            <a:r>
              <a:rPr lang="en-US" sz="1800" dirty="0"/>
              <a:t>of </a:t>
            </a:r>
            <a:r>
              <a:rPr lang="en-US" sz="1800" dirty="0" smtClean="0"/>
              <a:t>risk</a:t>
            </a:r>
          </a:p>
          <a:p>
            <a:pPr lvl="1"/>
            <a:r>
              <a:rPr lang="en-US" sz="1800" dirty="0" smtClean="0"/>
              <a:t>Quantitative </a:t>
            </a:r>
            <a:r>
              <a:rPr lang="en-US" sz="1800" dirty="0"/>
              <a:t>measure of the potential damage from a </a:t>
            </a:r>
            <a:r>
              <a:rPr lang="en-US" sz="1800" dirty="0" smtClean="0"/>
              <a:t>threat</a:t>
            </a:r>
          </a:p>
          <a:p>
            <a:r>
              <a:rPr lang="en-US" sz="1800" dirty="0" smtClean="0"/>
              <a:t>Risk </a:t>
            </a:r>
            <a:r>
              <a:rPr lang="en-US" sz="1800" dirty="0"/>
              <a:t>assessment develops these quantitative </a:t>
            </a:r>
            <a:r>
              <a:rPr lang="en-US" sz="1800" dirty="0" smtClean="0"/>
              <a:t>estimates</a:t>
            </a:r>
          </a:p>
          <a:p>
            <a:pPr lvl="1"/>
            <a:r>
              <a:rPr lang="en-US" sz="1800" dirty="0" smtClean="0"/>
              <a:t>Identifying threats</a:t>
            </a:r>
          </a:p>
          <a:p>
            <a:pPr lvl="1"/>
            <a:r>
              <a:rPr lang="en-US" sz="1800" dirty="0" smtClean="0"/>
              <a:t>Identifying vulnerabilities </a:t>
            </a:r>
            <a:r>
              <a:rPr lang="en-US" sz="1800" dirty="0"/>
              <a:t>in the </a:t>
            </a:r>
            <a:r>
              <a:rPr lang="en-US" sz="1800" dirty="0" smtClean="0"/>
              <a:t>organization</a:t>
            </a:r>
          </a:p>
          <a:p>
            <a:pPr lvl="1"/>
            <a:r>
              <a:rPr lang="en-US" sz="1800" dirty="0" smtClean="0"/>
              <a:t>Identifying harm </a:t>
            </a:r>
            <a:r>
              <a:rPr lang="en-US" sz="1800" dirty="0"/>
              <a:t>to the organization if the threats exploit </a:t>
            </a:r>
            <a:r>
              <a:rPr lang="en-US" sz="1800" dirty="0" smtClean="0"/>
              <a:t>vulnerabilities</a:t>
            </a:r>
          </a:p>
          <a:p>
            <a:r>
              <a:rPr lang="en-US" sz="1800" dirty="0" smtClean="0"/>
              <a:t>Discussed in greater detail in next section</a:t>
            </a:r>
            <a:endParaRPr lang="en-US" sz="1800" dirty="0"/>
          </a:p>
        </p:txBody>
      </p:sp>
      <p:grpSp>
        <p:nvGrpSpPr>
          <p:cNvPr id="5" name="Group 4"/>
          <p:cNvGrpSpPr/>
          <p:nvPr/>
        </p:nvGrpSpPr>
        <p:grpSpPr>
          <a:xfrm>
            <a:off x="6781801" y="609600"/>
            <a:ext cx="1394930" cy="1066800"/>
            <a:chOff x="6781800" y="588591"/>
            <a:chExt cx="1922121" cy="1469979"/>
          </a:xfrm>
        </p:grpSpPr>
        <p:pic>
          <p:nvPicPr>
            <p:cNvPr id="6" name="Picture 5" descr="800-39-framework.emf"/>
            <p:cNvPicPr>
              <a:picLocks noChangeAspect="1"/>
            </p:cNvPicPr>
            <p:nvPr/>
          </p:nvPicPr>
          <p:blipFill>
            <a:blip r:embed="rId2"/>
            <a:stretch>
              <a:fillRect/>
            </a:stretch>
          </p:blipFill>
          <p:spPr>
            <a:xfrm>
              <a:off x="6781800" y="609600"/>
              <a:ext cx="1922121" cy="1448970"/>
            </a:xfrm>
            <a:prstGeom prst="rect">
              <a:avLst/>
            </a:prstGeom>
          </p:spPr>
        </p:pic>
        <p:sp>
          <p:nvSpPr>
            <p:cNvPr id="7" name="Oval 6"/>
            <p:cNvSpPr/>
            <p:nvPr/>
          </p:nvSpPr>
          <p:spPr>
            <a:xfrm>
              <a:off x="7516788" y="588591"/>
              <a:ext cx="457200" cy="457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9530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17</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Risk </a:t>
            </a:r>
            <a:r>
              <a:rPr lang="en-US" dirty="0" smtClean="0"/>
              <a:t>Response</a:t>
            </a:r>
            <a:endParaRPr lang="en-US" dirty="0"/>
          </a:p>
        </p:txBody>
      </p:sp>
      <p:sp>
        <p:nvSpPr>
          <p:cNvPr id="4" name="Content Placeholder 3"/>
          <p:cNvSpPr>
            <a:spLocks noGrp="1"/>
          </p:cNvSpPr>
          <p:nvPr>
            <p:ph sz="quarter" idx="4294967295"/>
          </p:nvPr>
        </p:nvSpPr>
        <p:spPr>
          <a:xfrm>
            <a:off x="914400" y="1752600"/>
            <a:ext cx="7391400" cy="4572000"/>
          </a:xfrm>
        </p:spPr>
        <p:txBody>
          <a:bodyPr>
            <a:normAutofit/>
          </a:bodyPr>
          <a:lstStyle/>
          <a:p>
            <a:r>
              <a:rPr lang="en-US" sz="1800" dirty="0" smtClean="0"/>
              <a:t>Addresses </a:t>
            </a:r>
            <a:r>
              <a:rPr lang="en-US" sz="1800" dirty="0"/>
              <a:t>how organizations respond to risks once they are determined from risk </a:t>
            </a:r>
            <a:r>
              <a:rPr lang="en-US" sz="1800" dirty="0" smtClean="0"/>
              <a:t>assessments</a:t>
            </a:r>
          </a:p>
          <a:p>
            <a:pPr lvl="1"/>
            <a:r>
              <a:rPr lang="en-US" sz="1800" dirty="0" smtClean="0"/>
              <a:t>Helps </a:t>
            </a:r>
            <a:r>
              <a:rPr lang="en-US" sz="1800" dirty="0"/>
              <a:t>in the development of a consistent, organization-wide, response to </a:t>
            </a:r>
            <a:r>
              <a:rPr lang="en-US" sz="1800" dirty="0" smtClean="0"/>
              <a:t>risk</a:t>
            </a:r>
          </a:p>
          <a:p>
            <a:pPr lvl="2"/>
            <a:r>
              <a:rPr lang="en-US" sz="1800" dirty="0" smtClean="0"/>
              <a:t>Consistent </a:t>
            </a:r>
            <a:r>
              <a:rPr lang="en-US" sz="1800" dirty="0"/>
              <a:t>with </a:t>
            </a:r>
            <a:r>
              <a:rPr lang="en-US" sz="1800" dirty="0" smtClean="0"/>
              <a:t>risk frame</a:t>
            </a:r>
          </a:p>
          <a:p>
            <a:pPr lvl="1"/>
            <a:r>
              <a:rPr lang="en-US" sz="1800" dirty="0" smtClean="0"/>
              <a:t>Following </a:t>
            </a:r>
            <a:r>
              <a:rPr lang="en-US" sz="1800" dirty="0"/>
              <a:t>standard business </a:t>
            </a:r>
            <a:r>
              <a:rPr lang="en-US" sz="1800" dirty="0" smtClean="0"/>
              <a:t>procedure, </a:t>
            </a:r>
            <a:r>
              <a:rPr lang="en-US" sz="1800" dirty="0"/>
              <a:t>risk response consists </a:t>
            </a:r>
            <a:r>
              <a:rPr lang="en-US" sz="1800" dirty="0" smtClean="0"/>
              <a:t>of</a:t>
            </a:r>
          </a:p>
          <a:p>
            <a:pPr marL="1051560" lvl="2" indent="-457200">
              <a:buFont typeface="+mj-lt"/>
              <a:buAutoNum type="arabicPeriod"/>
            </a:pPr>
            <a:r>
              <a:rPr lang="en-US" sz="1800" dirty="0" smtClean="0"/>
              <a:t>Developing </a:t>
            </a:r>
            <a:r>
              <a:rPr lang="en-US" sz="1800" dirty="0"/>
              <a:t>alternative courses of action for responding to </a:t>
            </a:r>
            <a:r>
              <a:rPr lang="en-US" sz="1800" dirty="0" smtClean="0"/>
              <a:t>risk</a:t>
            </a:r>
          </a:p>
          <a:p>
            <a:pPr marL="1051560" lvl="2" indent="-457200">
              <a:buFont typeface="+mj-lt"/>
              <a:buAutoNum type="arabicPeriod"/>
            </a:pPr>
            <a:r>
              <a:rPr lang="en-US" sz="1800" dirty="0" smtClean="0"/>
              <a:t>Evaluating </a:t>
            </a:r>
            <a:r>
              <a:rPr lang="en-US" sz="1800" dirty="0"/>
              <a:t>these </a:t>
            </a:r>
            <a:r>
              <a:rPr lang="en-US" sz="1800" dirty="0" smtClean="0"/>
              <a:t>alternatives</a:t>
            </a:r>
          </a:p>
          <a:p>
            <a:pPr marL="1051560" lvl="2" indent="-457200">
              <a:buFont typeface="+mj-lt"/>
              <a:buAutoNum type="arabicPeriod"/>
            </a:pPr>
            <a:r>
              <a:rPr lang="en-US" sz="1800" dirty="0" smtClean="0"/>
              <a:t>Selecting </a:t>
            </a:r>
            <a:r>
              <a:rPr lang="en-US" sz="1800" dirty="0"/>
              <a:t>appropriate courses of </a:t>
            </a:r>
            <a:r>
              <a:rPr lang="en-US" sz="1800" dirty="0" smtClean="0"/>
              <a:t>action</a:t>
            </a:r>
          </a:p>
          <a:p>
            <a:pPr marL="1051560" lvl="2" indent="-457200">
              <a:buFont typeface="+mj-lt"/>
              <a:buAutoNum type="arabicPeriod"/>
            </a:pPr>
            <a:r>
              <a:rPr lang="en-US" sz="1800" dirty="0" smtClean="0"/>
              <a:t>Implementing </a:t>
            </a:r>
            <a:r>
              <a:rPr lang="en-US" sz="1800" dirty="0"/>
              <a:t>risk responses based on selected courses of </a:t>
            </a:r>
            <a:r>
              <a:rPr lang="en-US" sz="1800" dirty="0" smtClean="0"/>
              <a:t>action</a:t>
            </a:r>
            <a:endParaRPr lang="en-US" sz="1800" dirty="0"/>
          </a:p>
        </p:txBody>
      </p:sp>
      <p:grpSp>
        <p:nvGrpSpPr>
          <p:cNvPr id="5" name="Group 4"/>
          <p:cNvGrpSpPr/>
          <p:nvPr/>
        </p:nvGrpSpPr>
        <p:grpSpPr>
          <a:xfrm>
            <a:off x="6781801" y="624847"/>
            <a:ext cx="1394930" cy="1051553"/>
            <a:chOff x="6781800" y="609600"/>
            <a:chExt cx="1922121" cy="1448970"/>
          </a:xfrm>
        </p:grpSpPr>
        <p:pic>
          <p:nvPicPr>
            <p:cNvPr id="6" name="Picture 5" descr="800-39-framework.emf"/>
            <p:cNvPicPr>
              <a:picLocks noChangeAspect="1"/>
            </p:cNvPicPr>
            <p:nvPr/>
          </p:nvPicPr>
          <p:blipFill>
            <a:blip r:embed="rId2"/>
            <a:stretch>
              <a:fillRect/>
            </a:stretch>
          </p:blipFill>
          <p:spPr>
            <a:xfrm>
              <a:off x="6781800" y="609600"/>
              <a:ext cx="1922121" cy="1448970"/>
            </a:xfrm>
            <a:prstGeom prst="rect">
              <a:avLst/>
            </a:prstGeom>
          </p:spPr>
        </p:pic>
        <p:sp>
          <p:nvSpPr>
            <p:cNvPr id="7" name="Oval 6"/>
            <p:cNvSpPr/>
            <p:nvPr/>
          </p:nvSpPr>
          <p:spPr>
            <a:xfrm>
              <a:off x="8214573" y="1496372"/>
              <a:ext cx="457200" cy="457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5507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18</a:t>
            </a:fld>
            <a:endParaRPr lang="en-US" dirty="0"/>
          </a:p>
        </p:txBody>
      </p:sp>
      <p:sp>
        <p:nvSpPr>
          <p:cNvPr id="2" name="Title 1"/>
          <p:cNvSpPr>
            <a:spLocks noGrp="1"/>
          </p:cNvSpPr>
          <p:nvPr>
            <p:ph type="title" idx="4294967295"/>
          </p:nvPr>
        </p:nvSpPr>
        <p:spPr>
          <a:xfrm>
            <a:off x="914400" y="827088"/>
            <a:ext cx="4360863" cy="773112"/>
          </a:xfrm>
        </p:spPr>
        <p:txBody>
          <a:bodyPr/>
          <a:lstStyle/>
          <a:p>
            <a:r>
              <a:rPr lang="en-US" dirty="0" smtClean="0"/>
              <a:t>Risk </a:t>
            </a:r>
            <a:r>
              <a:rPr lang="en-US" dirty="0" smtClean="0"/>
              <a:t>Monitoring</a:t>
            </a:r>
            <a:endParaRPr lang="en-US" dirty="0"/>
          </a:p>
        </p:txBody>
      </p:sp>
      <p:sp>
        <p:nvSpPr>
          <p:cNvPr id="4" name="Content Placeholder 3"/>
          <p:cNvSpPr>
            <a:spLocks noGrp="1"/>
          </p:cNvSpPr>
          <p:nvPr>
            <p:ph sz="quarter" idx="4294967295"/>
          </p:nvPr>
        </p:nvSpPr>
        <p:spPr>
          <a:xfrm>
            <a:off x="914400" y="1683190"/>
            <a:ext cx="7315200" cy="4489010"/>
          </a:xfrm>
        </p:spPr>
        <p:txBody>
          <a:bodyPr>
            <a:normAutofit/>
          </a:bodyPr>
          <a:lstStyle/>
          <a:p>
            <a:r>
              <a:rPr lang="en-US" sz="1800" dirty="0" smtClean="0"/>
              <a:t>Evaluates effectiveness </a:t>
            </a:r>
            <a:r>
              <a:rPr lang="en-US" sz="1800" dirty="0"/>
              <a:t>of </a:t>
            </a:r>
            <a:r>
              <a:rPr lang="en-US" sz="1800" dirty="0" smtClean="0"/>
              <a:t>organization's </a:t>
            </a:r>
            <a:r>
              <a:rPr lang="en-US" sz="1800" dirty="0"/>
              <a:t>risk management plan over </a:t>
            </a:r>
            <a:r>
              <a:rPr lang="en-US" sz="1800" dirty="0" smtClean="0"/>
              <a:t>time</a:t>
            </a:r>
          </a:p>
          <a:p>
            <a:r>
              <a:rPr lang="en-US" sz="1800" dirty="0" smtClean="0"/>
              <a:t>Involves</a:t>
            </a:r>
          </a:p>
          <a:p>
            <a:pPr marL="731520" lvl="1" indent="-457200">
              <a:buFont typeface="+mj-lt"/>
              <a:buAutoNum type="arabicPeriod"/>
            </a:pPr>
            <a:r>
              <a:rPr lang="en-US" sz="1800" dirty="0" smtClean="0"/>
              <a:t>Verification </a:t>
            </a:r>
            <a:r>
              <a:rPr lang="en-US" sz="1800" dirty="0"/>
              <a:t>that planned risk response measures are </a:t>
            </a:r>
            <a:r>
              <a:rPr lang="en-US" sz="1800" dirty="0" smtClean="0"/>
              <a:t>implemented</a:t>
            </a:r>
          </a:p>
          <a:p>
            <a:pPr marL="731520" lvl="1" indent="-457200">
              <a:buFont typeface="+mj-lt"/>
              <a:buAutoNum type="arabicPeriod"/>
            </a:pPr>
            <a:r>
              <a:rPr lang="en-US" sz="1800" dirty="0" smtClean="0"/>
              <a:t>Verification </a:t>
            </a:r>
            <a:r>
              <a:rPr lang="en-US" sz="1800" dirty="0"/>
              <a:t>that planned risk responses satisfy the requirements derived from the organization’s missions, business functions, regulations, and </a:t>
            </a:r>
            <a:r>
              <a:rPr lang="en-US" sz="1800" dirty="0" smtClean="0"/>
              <a:t>standards</a:t>
            </a:r>
          </a:p>
          <a:p>
            <a:pPr marL="731520" lvl="1" indent="-457200">
              <a:buFont typeface="+mj-lt"/>
              <a:buAutoNum type="arabicPeriod"/>
            </a:pPr>
            <a:r>
              <a:rPr lang="en-US" sz="1800" dirty="0" smtClean="0"/>
              <a:t>Determination </a:t>
            </a:r>
            <a:r>
              <a:rPr lang="en-US" sz="1800" dirty="0"/>
              <a:t>of </a:t>
            </a:r>
            <a:r>
              <a:rPr lang="en-US" sz="1800" dirty="0" smtClean="0"/>
              <a:t>effectiveness </a:t>
            </a:r>
            <a:r>
              <a:rPr lang="en-US" sz="1800" dirty="0"/>
              <a:t>of risk response </a:t>
            </a:r>
            <a:r>
              <a:rPr lang="en-US" sz="1800" dirty="0" smtClean="0"/>
              <a:t>measures</a:t>
            </a:r>
          </a:p>
          <a:p>
            <a:pPr marL="731520" lvl="1" indent="-457200">
              <a:buFont typeface="+mj-lt"/>
              <a:buAutoNum type="arabicPeriod"/>
            </a:pPr>
            <a:r>
              <a:rPr lang="en-US" sz="1800" dirty="0" smtClean="0"/>
              <a:t>Identification </a:t>
            </a:r>
            <a:r>
              <a:rPr lang="en-US" sz="1800" dirty="0"/>
              <a:t>of required changes to </a:t>
            </a:r>
            <a:r>
              <a:rPr lang="en-US" sz="1800" dirty="0" smtClean="0"/>
              <a:t>risk </a:t>
            </a:r>
            <a:r>
              <a:rPr lang="en-US" sz="1800" dirty="0"/>
              <a:t>management plan as </a:t>
            </a:r>
            <a:r>
              <a:rPr lang="en-US" sz="1800" dirty="0" smtClean="0"/>
              <a:t>result </a:t>
            </a:r>
            <a:r>
              <a:rPr lang="en-US" sz="1800" dirty="0"/>
              <a:t>of changes in technology and </a:t>
            </a:r>
            <a:r>
              <a:rPr lang="en-US" sz="1800" dirty="0" smtClean="0"/>
              <a:t>business environment</a:t>
            </a:r>
            <a:endParaRPr lang="en-US" sz="1800" dirty="0"/>
          </a:p>
        </p:txBody>
      </p:sp>
      <p:grpSp>
        <p:nvGrpSpPr>
          <p:cNvPr id="5" name="Group 4"/>
          <p:cNvGrpSpPr/>
          <p:nvPr/>
        </p:nvGrpSpPr>
        <p:grpSpPr>
          <a:xfrm>
            <a:off x="6781801" y="624847"/>
            <a:ext cx="1394931" cy="1051553"/>
            <a:chOff x="6781799" y="609600"/>
            <a:chExt cx="1922122" cy="1448970"/>
          </a:xfrm>
        </p:grpSpPr>
        <p:pic>
          <p:nvPicPr>
            <p:cNvPr id="6" name="Picture 5" descr="800-39-framework.emf"/>
            <p:cNvPicPr>
              <a:picLocks noChangeAspect="1"/>
            </p:cNvPicPr>
            <p:nvPr/>
          </p:nvPicPr>
          <p:blipFill>
            <a:blip r:embed="rId2"/>
            <a:stretch>
              <a:fillRect/>
            </a:stretch>
          </p:blipFill>
          <p:spPr>
            <a:xfrm>
              <a:off x="6781800" y="609600"/>
              <a:ext cx="1922121" cy="1448970"/>
            </a:xfrm>
            <a:prstGeom prst="rect">
              <a:avLst/>
            </a:prstGeom>
          </p:spPr>
        </p:pic>
        <p:sp>
          <p:nvSpPr>
            <p:cNvPr id="7" name="Oval 6"/>
            <p:cNvSpPr/>
            <p:nvPr/>
          </p:nvSpPr>
          <p:spPr>
            <a:xfrm>
              <a:off x="6781799" y="1533577"/>
              <a:ext cx="457200" cy="457200"/>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662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19</a:t>
            </a:fld>
            <a:endParaRPr lang="en-US" dirty="0"/>
          </a:p>
        </p:txBody>
      </p:sp>
      <p:sp>
        <p:nvSpPr>
          <p:cNvPr id="2" name="Title 1"/>
          <p:cNvSpPr>
            <a:spLocks noGrp="1"/>
          </p:cNvSpPr>
          <p:nvPr>
            <p:ph type="title" idx="4294967295"/>
          </p:nvPr>
        </p:nvSpPr>
        <p:spPr>
          <a:xfrm>
            <a:off x="533400" y="750889"/>
            <a:ext cx="8077200" cy="849312"/>
          </a:xfrm>
        </p:spPr>
        <p:txBody>
          <a:bodyPr>
            <a:normAutofit fontScale="90000"/>
          </a:bodyPr>
          <a:lstStyle/>
          <a:p>
            <a:r>
              <a:rPr lang="en-US" dirty="0" smtClean="0"/>
              <a:t>NIST 800-39 </a:t>
            </a:r>
            <a:r>
              <a:rPr lang="en-US" dirty="0" smtClean="0"/>
              <a:t>Framework </a:t>
            </a:r>
            <a:r>
              <a:rPr lang="en-US" dirty="0" smtClean="0"/>
              <a:t>– contd.</a:t>
            </a:r>
            <a:endParaRPr lang="en-US" dirty="0"/>
          </a:p>
        </p:txBody>
      </p:sp>
      <p:sp>
        <p:nvSpPr>
          <p:cNvPr id="4" name="Content Placeholder 3"/>
          <p:cNvSpPr>
            <a:spLocks noGrp="1"/>
          </p:cNvSpPr>
          <p:nvPr>
            <p:ph sz="quarter" idx="4294967295"/>
          </p:nvPr>
        </p:nvSpPr>
        <p:spPr>
          <a:xfrm>
            <a:off x="609600" y="1676400"/>
            <a:ext cx="3962400" cy="4419600"/>
          </a:xfrm>
        </p:spPr>
        <p:txBody>
          <a:bodyPr>
            <a:noAutofit/>
          </a:bodyPr>
          <a:lstStyle/>
          <a:p>
            <a:r>
              <a:rPr lang="en-US" sz="1800" dirty="0" smtClean="0"/>
              <a:t>Activities </a:t>
            </a:r>
            <a:r>
              <a:rPr lang="en-US" sz="1800" dirty="0"/>
              <a:t>in </a:t>
            </a:r>
            <a:r>
              <a:rPr lang="en-US" sz="1800" dirty="0" smtClean="0"/>
              <a:t>outer </a:t>
            </a:r>
            <a:r>
              <a:rPr lang="en-US" sz="1800" dirty="0"/>
              <a:t>circles </a:t>
            </a:r>
            <a:r>
              <a:rPr lang="en-US" sz="1800" dirty="0" smtClean="0"/>
              <a:t>performed sequentially</a:t>
            </a:r>
          </a:p>
          <a:p>
            <a:pPr lvl="1"/>
            <a:r>
              <a:rPr lang="en-US" sz="1800" dirty="0" smtClean="0"/>
              <a:t>Move </a:t>
            </a:r>
            <a:r>
              <a:rPr lang="en-US" sz="1800" dirty="0"/>
              <a:t>from risk assessment to risk response to risk </a:t>
            </a:r>
            <a:r>
              <a:rPr lang="en-US" sz="1800" dirty="0" smtClean="0"/>
              <a:t>monitoring</a:t>
            </a:r>
          </a:p>
          <a:p>
            <a:pPr lvl="1"/>
            <a:r>
              <a:rPr lang="en-US" sz="1800" dirty="0" smtClean="0"/>
              <a:t>Risk </a:t>
            </a:r>
            <a:r>
              <a:rPr lang="en-US" sz="1800" dirty="0"/>
              <a:t>frame informs all </a:t>
            </a:r>
            <a:r>
              <a:rPr lang="en-US" sz="1800" dirty="0" smtClean="0"/>
              <a:t>sequential </a:t>
            </a:r>
            <a:r>
              <a:rPr lang="en-US" sz="1800" dirty="0"/>
              <a:t>step-by-step </a:t>
            </a:r>
            <a:r>
              <a:rPr lang="en-US" sz="1800" dirty="0" smtClean="0"/>
              <a:t>activities</a:t>
            </a:r>
          </a:p>
          <a:p>
            <a:pPr lvl="1"/>
            <a:r>
              <a:rPr lang="en-US" sz="1800" dirty="0" smtClean="0"/>
              <a:t>E.g.</a:t>
            </a:r>
          </a:p>
          <a:p>
            <a:pPr lvl="2"/>
            <a:r>
              <a:rPr lang="en-US" sz="1800" dirty="0" smtClean="0"/>
              <a:t>Threats </a:t>
            </a:r>
            <a:r>
              <a:rPr lang="en-US" sz="1800" dirty="0"/>
              <a:t>identified from </a:t>
            </a:r>
            <a:r>
              <a:rPr lang="en-US" sz="1800" dirty="0" smtClean="0"/>
              <a:t>risk </a:t>
            </a:r>
            <a:r>
              <a:rPr lang="en-US" sz="1800" dirty="0"/>
              <a:t>frame serve as inputs to </a:t>
            </a:r>
            <a:r>
              <a:rPr lang="en-US" sz="1800" dirty="0" smtClean="0"/>
              <a:t>risk assessment</a:t>
            </a:r>
          </a:p>
          <a:p>
            <a:pPr lvl="2"/>
            <a:r>
              <a:rPr lang="en-US" sz="1800" dirty="0" smtClean="0"/>
              <a:t>Outputs </a:t>
            </a:r>
            <a:r>
              <a:rPr lang="en-US" sz="1800" dirty="0"/>
              <a:t>from </a:t>
            </a:r>
            <a:r>
              <a:rPr lang="en-US" sz="1800" dirty="0" smtClean="0"/>
              <a:t>risk </a:t>
            </a:r>
            <a:r>
              <a:rPr lang="en-US" sz="1800" dirty="0"/>
              <a:t>assessment component (risks) serve as </a:t>
            </a:r>
            <a:r>
              <a:rPr lang="en-US" sz="1800" dirty="0" smtClean="0"/>
              <a:t>input </a:t>
            </a:r>
            <a:r>
              <a:rPr lang="en-US" sz="1800" dirty="0"/>
              <a:t>to </a:t>
            </a:r>
            <a:r>
              <a:rPr lang="en-US" sz="1800" dirty="0" smtClean="0"/>
              <a:t>risk </a:t>
            </a:r>
            <a:r>
              <a:rPr lang="en-US" sz="1800" dirty="0"/>
              <a:t>response </a:t>
            </a:r>
            <a:r>
              <a:rPr lang="en-US" sz="1800" dirty="0" smtClean="0"/>
              <a:t>component</a:t>
            </a:r>
            <a:endParaRPr lang="en-US" sz="1800" dirty="0"/>
          </a:p>
        </p:txBody>
      </p:sp>
      <p:pic>
        <p:nvPicPr>
          <p:cNvPr id="5" name="Picture 4" descr="800-39-framework.emf"/>
          <p:cNvPicPr>
            <a:picLocks noChangeAspect="1"/>
          </p:cNvPicPr>
          <p:nvPr/>
        </p:nvPicPr>
        <p:blipFill>
          <a:blip r:embed="rId3"/>
          <a:stretch>
            <a:fillRect/>
          </a:stretch>
        </p:blipFill>
        <p:spPr>
          <a:xfrm>
            <a:off x="5105400" y="1905000"/>
            <a:ext cx="3436809" cy="2590801"/>
          </a:xfrm>
          <a:prstGeom prst="rect">
            <a:avLst/>
          </a:prstGeom>
        </p:spPr>
      </p:pic>
      <p:sp>
        <p:nvSpPr>
          <p:cNvPr id="6" name="Rectangle 5"/>
          <p:cNvSpPr/>
          <p:nvPr/>
        </p:nvSpPr>
        <p:spPr>
          <a:xfrm>
            <a:off x="4842604" y="4572000"/>
            <a:ext cx="4004405"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dirty="0">
                <a:solidFill>
                  <a:schemeClr val="tx1"/>
                </a:solidFill>
              </a:rPr>
              <a:t>Originally, NIST uses bi-directional arrows </a:t>
            </a:r>
            <a:r>
              <a:rPr lang="en-US" sz="1600" dirty="0" smtClean="0">
                <a:solidFill>
                  <a:schemeClr val="tx1"/>
                </a:solidFill>
              </a:rPr>
              <a:t>in figure; directed arrows above represent </a:t>
            </a:r>
            <a:r>
              <a:rPr lang="en-US" sz="1600" dirty="0">
                <a:solidFill>
                  <a:schemeClr val="tx1"/>
                </a:solidFill>
              </a:rPr>
              <a:t>sequential nature of activities and information </a:t>
            </a:r>
            <a:r>
              <a:rPr lang="en-US" sz="1600" dirty="0" smtClean="0">
                <a:solidFill>
                  <a:schemeClr val="tx1"/>
                </a:solidFill>
              </a:rPr>
              <a:t>flows</a:t>
            </a:r>
            <a:endParaRPr lang="en-US" sz="1600" dirty="0">
              <a:solidFill>
                <a:schemeClr val="tx1"/>
              </a:solidFill>
            </a:endParaRPr>
          </a:p>
        </p:txBody>
      </p:sp>
    </p:spTree>
    <p:extLst>
      <p:ext uri="{BB962C8B-B14F-4D97-AF65-F5344CB8AC3E}">
        <p14:creationId xmlns:p14="http://schemas.microsoft.com/office/powerpoint/2010/main" val="108032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555891439"/>
              </p:ext>
            </p:extLst>
          </p:nvPr>
        </p:nvGraphicFramePr>
        <p:xfrm>
          <a:off x="876299" y="1709738"/>
          <a:ext cx="7307001" cy="1962912"/>
        </p:xfrm>
        <a:graphic>
          <a:graphicData uri="http://schemas.openxmlformats.org/drawingml/2006/table">
            <a:tbl>
              <a:tblPr firstRow="1" firstCol="1" bandRow="1">
                <a:tableStyleId>{5C22544A-7EE6-4342-B048-85BDC9FD1C3A}</a:tableStyleId>
              </a:tblPr>
              <a:tblGrid>
                <a:gridCol w="465127">
                  <a:extLst>
                    <a:ext uri="{9D8B030D-6E8A-4147-A177-3AD203B41FA5}">
                      <a16:colId xmlns="" xmlns:a16="http://schemas.microsoft.com/office/drawing/2014/main" val="20000"/>
                    </a:ext>
                  </a:extLst>
                </a:gridCol>
                <a:gridCol w="2316174">
                  <a:extLst>
                    <a:ext uri="{9D8B030D-6E8A-4147-A177-3AD203B41FA5}">
                      <a16:colId xmlns="" xmlns:a16="http://schemas.microsoft.com/office/drawing/2014/main" val="20001"/>
                    </a:ext>
                  </a:extLst>
                </a:gridCol>
                <a:gridCol w="1981200">
                  <a:extLst>
                    <a:ext uri="{9D8B030D-6E8A-4147-A177-3AD203B41FA5}">
                      <a16:colId xmlns="" xmlns:a16="http://schemas.microsoft.com/office/drawing/2014/main" val="20002"/>
                    </a:ext>
                  </a:extLst>
                </a:gridCol>
                <a:gridCol w="2544500">
                  <a:extLst>
                    <a:ext uri="{9D8B030D-6E8A-4147-A177-3AD203B41FA5}">
                      <a16:colId xmlns=""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 xmlns:a16="http://schemas.microsoft.com/office/drawing/2014/main"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15</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Course Summary &amp; certification paths:  The NIST 800-39 framework, Sarbanes-Oxley </a:t>
                      </a:r>
                      <a:r>
                        <a:rPr lang="en-US" sz="1600" dirty="0" smtClean="0">
                          <a:solidFill>
                            <a:srgbClr val="000000"/>
                          </a:solidFill>
                          <a:effectLst/>
                          <a:latin typeface="Calibri"/>
                          <a:ea typeface="Times New Roman"/>
                          <a:cs typeface="Times New Roman"/>
                        </a:rPr>
                        <a:t>compliance</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Agrawal 14</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Other materials on Blackboard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a:t>
                      </a:r>
                      <a:endParaRPr lang="en-US" sz="1600" dirty="0" smtClean="0">
                        <a:solidFill>
                          <a:srgbClr val="000000"/>
                        </a:solidFill>
                        <a:effectLst/>
                        <a:latin typeface="Calibri"/>
                        <a:ea typeface="Times New Roman"/>
                        <a:cs typeface="Times New Roman"/>
                      </a:endParaRPr>
                    </a:p>
                    <a:p>
                      <a:pPr marL="0" marR="0">
                        <a:lnSpc>
                          <a:spcPct val="115000"/>
                        </a:lnSpc>
                        <a:spcBef>
                          <a:spcPts val="0"/>
                        </a:spcBef>
                        <a:spcAft>
                          <a:spcPts val="0"/>
                        </a:spcAft>
                      </a:pPr>
                      <a:r>
                        <a:rPr lang="en-US" sz="1600" dirty="0" smtClean="0">
                          <a:solidFill>
                            <a:srgbClr val="000000"/>
                          </a:solidFill>
                          <a:effectLst/>
                          <a:latin typeface="Calibri"/>
                          <a:ea typeface="Times New Roman"/>
                          <a:cs typeface="Times New Roman"/>
                        </a:rPr>
                        <a:t>S</a:t>
                      </a:r>
                      <a:r>
                        <a:rPr lang="en-US" sz="1600" dirty="0">
                          <a:solidFill>
                            <a:srgbClr val="000000"/>
                          </a:solidFill>
                          <a:effectLst/>
                          <a:latin typeface="Calibri"/>
                          <a:ea typeface="Times New Roman"/>
                          <a:cs typeface="Times New Roman"/>
                        </a:rPr>
                        <a:t>: LAB_15</a:t>
                      </a:r>
                      <a:endParaRPr lang="en-US" sz="1600" dirty="0">
                        <a:effectLst/>
                        <a:latin typeface="Calibri"/>
                        <a:ea typeface="Times New Roman"/>
                        <a:cs typeface="Times New Roman"/>
                      </a:endParaRPr>
                    </a:p>
                  </a:txBody>
                  <a:tcPr marL="68580" marR="68580" marT="0" marB="0"/>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20</a:t>
            </a:fld>
            <a:endParaRPr lang="en-US" dirty="0"/>
          </a:p>
        </p:txBody>
      </p:sp>
      <p:sp>
        <p:nvSpPr>
          <p:cNvPr id="2" name="Title 1"/>
          <p:cNvSpPr>
            <a:spLocks noGrp="1"/>
          </p:cNvSpPr>
          <p:nvPr>
            <p:ph type="title" idx="4294967295"/>
          </p:nvPr>
        </p:nvSpPr>
        <p:spPr>
          <a:xfrm>
            <a:off x="533400" y="838200"/>
            <a:ext cx="8305800" cy="838200"/>
          </a:xfrm>
        </p:spPr>
        <p:txBody>
          <a:bodyPr>
            <a:normAutofit/>
          </a:bodyPr>
          <a:lstStyle/>
          <a:p>
            <a:r>
              <a:rPr lang="en-US" sz="3600" dirty="0" smtClean="0"/>
              <a:t>NIST risk assessment vs. risk analysis</a:t>
            </a:r>
            <a:endParaRPr lang="en-US" sz="3600" dirty="0"/>
          </a:p>
        </p:txBody>
      </p:sp>
      <p:sp>
        <p:nvSpPr>
          <p:cNvPr id="4" name="Content Placeholder 3"/>
          <p:cNvSpPr>
            <a:spLocks noGrp="1"/>
          </p:cNvSpPr>
          <p:nvPr>
            <p:ph sz="quarter" idx="4294967295"/>
          </p:nvPr>
        </p:nvSpPr>
        <p:spPr>
          <a:xfrm>
            <a:off x="838200" y="1676400"/>
            <a:ext cx="7467600" cy="4419600"/>
          </a:xfrm>
        </p:spPr>
        <p:txBody>
          <a:bodyPr>
            <a:normAutofit/>
          </a:bodyPr>
          <a:lstStyle/>
          <a:p>
            <a:r>
              <a:rPr lang="en-US" sz="1800" dirty="0" smtClean="0"/>
              <a:t>The </a:t>
            </a:r>
            <a:r>
              <a:rPr lang="en-US" sz="1800" dirty="0"/>
              <a:t>risk assessment component in </a:t>
            </a:r>
            <a:r>
              <a:rPr lang="en-US" sz="1800" dirty="0" smtClean="0"/>
              <a:t>NIST </a:t>
            </a:r>
            <a:r>
              <a:rPr lang="en-US" sz="1800" dirty="0"/>
              <a:t>800-39 framework includes two </a:t>
            </a:r>
            <a:r>
              <a:rPr lang="en-US" sz="1800" dirty="0" smtClean="0"/>
              <a:t>activities</a:t>
            </a:r>
          </a:p>
          <a:p>
            <a:pPr marL="731520" lvl="1" indent="-457200">
              <a:buFont typeface="+mj-lt"/>
              <a:buAutoNum type="arabicPeriod"/>
            </a:pPr>
            <a:r>
              <a:rPr lang="en-US" sz="1800" dirty="0" smtClean="0"/>
              <a:t>Identifying risks</a:t>
            </a:r>
          </a:p>
          <a:p>
            <a:pPr marL="731520" lvl="1" indent="-457200">
              <a:buFont typeface="+mj-lt"/>
              <a:buAutoNum type="arabicPeriod"/>
            </a:pPr>
            <a:r>
              <a:rPr lang="en-US" sz="1800" dirty="0" smtClean="0"/>
              <a:t>Quantifying </a:t>
            </a:r>
            <a:r>
              <a:rPr lang="en-US" sz="1800" dirty="0"/>
              <a:t>these </a:t>
            </a:r>
            <a:r>
              <a:rPr lang="en-US" sz="1800" dirty="0" smtClean="0"/>
              <a:t>risks</a:t>
            </a:r>
          </a:p>
          <a:p>
            <a:r>
              <a:rPr lang="en-US" sz="1800" dirty="0" smtClean="0"/>
              <a:t>NIST </a:t>
            </a:r>
            <a:r>
              <a:rPr lang="en-US" sz="1800" dirty="0" smtClean="0"/>
              <a:t>risk </a:t>
            </a:r>
            <a:r>
              <a:rPr lang="en-US" sz="1800" dirty="0"/>
              <a:t>assessment is often also called risk </a:t>
            </a:r>
            <a:r>
              <a:rPr lang="en-US" sz="1800" dirty="0" smtClean="0"/>
              <a:t>analysis</a:t>
            </a:r>
          </a:p>
          <a:p>
            <a:pPr lvl="1"/>
            <a:r>
              <a:rPr lang="en-US" sz="1800" dirty="0" smtClean="0"/>
              <a:t>In this usage, quantification activity of NIST </a:t>
            </a:r>
            <a:r>
              <a:rPr lang="en-US" sz="1800" dirty="0"/>
              <a:t>risk </a:t>
            </a:r>
            <a:r>
              <a:rPr lang="en-US" sz="1800" dirty="0" smtClean="0"/>
              <a:t>assessment is called risk </a:t>
            </a:r>
            <a:r>
              <a:rPr lang="en-US" sz="1800" dirty="0" smtClean="0"/>
              <a:t>assessment</a:t>
            </a:r>
            <a:endParaRPr lang="en-US" sz="1800" dirty="0"/>
          </a:p>
        </p:txBody>
      </p:sp>
    </p:spTree>
    <p:extLst>
      <p:ext uri="{BB962C8B-B14F-4D97-AF65-F5344CB8AC3E}">
        <p14:creationId xmlns:p14="http://schemas.microsoft.com/office/powerpoint/2010/main" val="143257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21</a:t>
            </a:fld>
            <a:endParaRPr lang="en-US" dirty="0"/>
          </a:p>
        </p:txBody>
      </p:sp>
      <p:sp>
        <p:nvSpPr>
          <p:cNvPr id="2" name="Title 1"/>
          <p:cNvSpPr>
            <a:spLocks noGrp="1"/>
          </p:cNvSpPr>
          <p:nvPr>
            <p:ph type="title" idx="4294967295"/>
          </p:nvPr>
        </p:nvSpPr>
        <p:spPr>
          <a:xfrm>
            <a:off x="838200" y="750889"/>
            <a:ext cx="6934200" cy="849312"/>
          </a:xfrm>
        </p:spPr>
        <p:txBody>
          <a:bodyPr/>
          <a:lstStyle/>
          <a:p>
            <a:r>
              <a:rPr lang="en-US" dirty="0" smtClean="0"/>
              <a:t>Risk </a:t>
            </a:r>
            <a:r>
              <a:rPr lang="en-US" dirty="0" smtClean="0"/>
              <a:t>Assessment </a:t>
            </a:r>
            <a:r>
              <a:rPr lang="en-US" dirty="0"/>
              <a:t>M</a:t>
            </a:r>
            <a:r>
              <a:rPr lang="en-US" dirty="0" smtClean="0"/>
              <a:t>odel</a:t>
            </a:r>
            <a:endParaRPr lang="en-US" dirty="0"/>
          </a:p>
        </p:txBody>
      </p:sp>
      <p:sp>
        <p:nvSpPr>
          <p:cNvPr id="4" name="Content Placeholder 3"/>
          <p:cNvSpPr>
            <a:spLocks noGrp="1"/>
          </p:cNvSpPr>
          <p:nvPr>
            <p:ph sz="quarter" idx="4294967295"/>
          </p:nvPr>
        </p:nvSpPr>
        <p:spPr>
          <a:xfrm>
            <a:off x="701135" y="1676400"/>
            <a:ext cx="3489865" cy="4937125"/>
          </a:xfrm>
        </p:spPr>
        <p:txBody>
          <a:bodyPr>
            <a:noAutofit/>
          </a:bodyPr>
          <a:lstStyle/>
          <a:p>
            <a:r>
              <a:rPr lang="en-US" sz="1800" dirty="0" smtClean="0"/>
              <a:t>THREAT analysis limited </a:t>
            </a:r>
            <a:r>
              <a:rPr lang="en-US" sz="1800" dirty="0"/>
              <a:t>to identifying potential </a:t>
            </a:r>
            <a:r>
              <a:rPr lang="en-US" sz="1800" dirty="0" smtClean="0"/>
              <a:t>problems</a:t>
            </a:r>
            <a:endParaRPr lang="en-US" sz="1800" dirty="0"/>
          </a:p>
          <a:p>
            <a:r>
              <a:rPr lang="en-US" sz="1800" dirty="0" smtClean="0"/>
              <a:t>RISK assessment </a:t>
            </a:r>
            <a:r>
              <a:rPr lang="en-US" sz="1800" dirty="0" smtClean="0"/>
              <a:t>adds </a:t>
            </a:r>
            <a:r>
              <a:rPr lang="en-US" sz="1800" dirty="0"/>
              <a:t>an analysis of outcomes to </a:t>
            </a:r>
            <a:r>
              <a:rPr lang="en-US" sz="1800" dirty="0" smtClean="0"/>
              <a:t>identified threats </a:t>
            </a:r>
          </a:p>
          <a:p>
            <a:pPr lvl="1"/>
            <a:r>
              <a:rPr lang="en-US" sz="1800" dirty="0" smtClean="0"/>
              <a:t>Risk </a:t>
            </a:r>
            <a:r>
              <a:rPr lang="en-US" sz="1800" dirty="0"/>
              <a:t>= damage(threat</a:t>
            </a:r>
            <a:r>
              <a:rPr lang="en-US" sz="1800" dirty="0" smtClean="0"/>
              <a:t>)</a:t>
            </a:r>
          </a:p>
          <a:p>
            <a:pPr lvl="2"/>
            <a:r>
              <a:rPr lang="en-US" sz="1800" dirty="0" smtClean="0"/>
              <a:t>i.e</a:t>
            </a:r>
            <a:r>
              <a:rPr lang="en-US" sz="1800" dirty="0"/>
              <a:t>. risk is the damage output as a function of the threat input</a:t>
            </a:r>
          </a:p>
          <a:p>
            <a:pPr lvl="1"/>
            <a:r>
              <a:rPr lang="en-US" sz="1800" dirty="0"/>
              <a:t>Since </a:t>
            </a:r>
            <a:r>
              <a:rPr lang="en-US" sz="1800" dirty="0" smtClean="0"/>
              <a:t>threat is </a:t>
            </a:r>
            <a:r>
              <a:rPr lang="en-US" sz="1800" dirty="0"/>
              <a:t>composed of </a:t>
            </a:r>
            <a:r>
              <a:rPr lang="en-US" sz="1800" dirty="0" smtClean="0"/>
              <a:t>actor</a:t>
            </a:r>
            <a:r>
              <a:rPr lang="en-US" sz="1800" dirty="0"/>
              <a:t>, </a:t>
            </a:r>
            <a:r>
              <a:rPr lang="en-US" sz="1800" dirty="0" smtClean="0"/>
              <a:t> </a:t>
            </a:r>
            <a:r>
              <a:rPr lang="en-US" sz="1800" dirty="0" smtClean="0"/>
              <a:t>motive </a:t>
            </a:r>
            <a:r>
              <a:rPr lang="en-US" sz="1800" dirty="0"/>
              <a:t>and </a:t>
            </a:r>
            <a:r>
              <a:rPr lang="en-US" sz="1800" dirty="0" smtClean="0"/>
              <a:t>asset</a:t>
            </a:r>
            <a:r>
              <a:rPr lang="en-US" sz="1800" dirty="0"/>
              <a:t>, </a:t>
            </a:r>
            <a:endParaRPr lang="en-US" sz="1800" dirty="0" smtClean="0"/>
          </a:p>
          <a:p>
            <a:pPr lvl="2"/>
            <a:r>
              <a:rPr lang="en-US" sz="1800" dirty="0" smtClean="0"/>
              <a:t>Risk </a:t>
            </a:r>
            <a:r>
              <a:rPr lang="en-US" sz="1800" dirty="0"/>
              <a:t>= damage(actor, motive, asset)</a:t>
            </a:r>
          </a:p>
          <a:p>
            <a:endParaRPr lang="en-US" sz="1800" dirty="0"/>
          </a:p>
        </p:txBody>
      </p:sp>
      <p:pic>
        <p:nvPicPr>
          <p:cNvPr id="5" name="Picture 4" descr="threat-model.emf"/>
          <p:cNvPicPr/>
          <p:nvPr/>
        </p:nvPicPr>
        <p:blipFill>
          <a:blip r:embed="rId2"/>
          <a:stretch>
            <a:fillRect/>
          </a:stretch>
        </p:blipFill>
        <p:spPr>
          <a:xfrm>
            <a:off x="4955540" y="1676400"/>
            <a:ext cx="2969260" cy="1957705"/>
          </a:xfrm>
          <a:prstGeom prst="rect">
            <a:avLst/>
          </a:prstGeom>
        </p:spPr>
      </p:pic>
      <p:pic>
        <p:nvPicPr>
          <p:cNvPr id="6" name="Picture 5" descr="risk-model.emf"/>
          <p:cNvPicPr/>
          <p:nvPr/>
        </p:nvPicPr>
        <p:blipFill>
          <a:blip r:embed="rId3"/>
          <a:stretch>
            <a:fillRect/>
          </a:stretch>
        </p:blipFill>
        <p:spPr>
          <a:xfrm>
            <a:off x="4099465" y="4419600"/>
            <a:ext cx="4550505" cy="1371600"/>
          </a:xfrm>
          <a:prstGeom prst="rect">
            <a:avLst/>
          </a:prstGeom>
        </p:spPr>
      </p:pic>
      <p:sp>
        <p:nvSpPr>
          <p:cNvPr id="7" name="Down Arrow 6"/>
          <p:cNvSpPr/>
          <p:nvPr/>
        </p:nvSpPr>
        <p:spPr>
          <a:xfrm>
            <a:off x="6172200" y="3276600"/>
            <a:ext cx="484632"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87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22</a:t>
            </a:fld>
            <a:endParaRPr lang="en-US" dirty="0"/>
          </a:p>
        </p:txBody>
      </p:sp>
      <p:sp>
        <p:nvSpPr>
          <p:cNvPr id="2" name="Title 1"/>
          <p:cNvSpPr>
            <a:spLocks noGrp="1"/>
          </p:cNvSpPr>
          <p:nvPr>
            <p:ph type="title" idx="4294967295"/>
          </p:nvPr>
        </p:nvSpPr>
        <p:spPr>
          <a:xfrm>
            <a:off x="914400" y="762001"/>
            <a:ext cx="7696200" cy="838200"/>
          </a:xfrm>
        </p:spPr>
        <p:txBody>
          <a:bodyPr>
            <a:normAutofit fontScale="90000"/>
          </a:bodyPr>
          <a:lstStyle/>
          <a:p>
            <a:r>
              <a:rPr lang="en-US" dirty="0" smtClean="0"/>
              <a:t>Risk assessment model – contd.</a:t>
            </a:r>
            <a:endParaRPr lang="en-US" dirty="0"/>
          </a:p>
        </p:txBody>
      </p:sp>
      <p:sp>
        <p:nvSpPr>
          <p:cNvPr id="4" name="Content Placeholder 3"/>
          <p:cNvSpPr>
            <a:spLocks noGrp="1"/>
          </p:cNvSpPr>
          <p:nvPr>
            <p:ph sz="quarter" idx="4294967295"/>
          </p:nvPr>
        </p:nvSpPr>
        <p:spPr>
          <a:xfrm>
            <a:off x="838200" y="2438400"/>
            <a:ext cx="7924800" cy="3962400"/>
          </a:xfrm>
        </p:spPr>
        <p:txBody>
          <a:bodyPr>
            <a:noAutofit/>
          </a:bodyPr>
          <a:lstStyle/>
          <a:p>
            <a:pPr>
              <a:spcBef>
                <a:spcPts val="0"/>
              </a:spcBef>
            </a:pPr>
            <a:endParaRPr lang="en-US" sz="1800" dirty="0" smtClean="0"/>
          </a:p>
          <a:p>
            <a:pPr>
              <a:spcBef>
                <a:spcPts val="0"/>
              </a:spcBef>
            </a:pPr>
            <a:r>
              <a:rPr lang="en-US" sz="1800" b="1" dirty="0" smtClean="0"/>
              <a:t>Example Threat:</a:t>
            </a:r>
            <a:endParaRPr lang="en-US" sz="1800" b="1" dirty="0" smtClean="0"/>
          </a:p>
          <a:p>
            <a:pPr>
              <a:spcBef>
                <a:spcPts val="0"/>
              </a:spcBef>
            </a:pPr>
            <a:endParaRPr lang="en-US" sz="1800" dirty="0" smtClean="0"/>
          </a:p>
          <a:p>
            <a:pPr>
              <a:spcBef>
                <a:spcPts val="0"/>
              </a:spcBef>
            </a:pPr>
            <a:endParaRPr lang="en-US" sz="1800" dirty="0"/>
          </a:p>
          <a:p>
            <a:pPr>
              <a:spcBef>
                <a:spcPts val="0"/>
              </a:spcBef>
            </a:pPr>
            <a:endParaRPr lang="en-US" sz="1800" dirty="0" smtClean="0"/>
          </a:p>
          <a:p>
            <a:pPr>
              <a:spcBef>
                <a:spcPts val="0"/>
              </a:spcBef>
            </a:pPr>
            <a:endParaRPr lang="en-US" sz="1800" dirty="0"/>
          </a:p>
          <a:p>
            <a:pPr>
              <a:spcBef>
                <a:spcPts val="0"/>
              </a:spcBef>
            </a:pPr>
            <a:endParaRPr lang="en-US" sz="1800" dirty="0" smtClean="0"/>
          </a:p>
          <a:p>
            <a:pPr>
              <a:spcBef>
                <a:spcPts val="0"/>
              </a:spcBef>
            </a:pPr>
            <a:r>
              <a:rPr lang="en-US" sz="1600" b="1" dirty="0" smtClean="0"/>
              <a:t>Risk </a:t>
            </a:r>
            <a:r>
              <a:rPr lang="en-US" sz="1600" b="1" dirty="0"/>
              <a:t>1</a:t>
            </a:r>
          </a:p>
          <a:p>
            <a:pPr lvl="1">
              <a:spcBef>
                <a:spcPts val="0"/>
              </a:spcBef>
            </a:pPr>
            <a:r>
              <a:rPr lang="en-US" sz="1600" dirty="0"/>
              <a:t>A remote hacker may steal user credentials, with the intent to try these credentials on banking web sites. This may lead to lawsuits, which will drain profits as well as management time</a:t>
            </a:r>
          </a:p>
          <a:p>
            <a:pPr>
              <a:spcBef>
                <a:spcPts val="0"/>
              </a:spcBef>
            </a:pPr>
            <a:r>
              <a:rPr lang="en-US" sz="1600" b="1" dirty="0"/>
              <a:t>Risk 2</a:t>
            </a:r>
          </a:p>
          <a:p>
            <a:pPr lvl="1">
              <a:spcBef>
                <a:spcPts val="0"/>
              </a:spcBef>
            </a:pPr>
            <a:r>
              <a:rPr lang="en-US" sz="1600" dirty="0"/>
              <a:t>A remote hacker may steal user credentials, with the intent to try these credentials on banking web sites. This may lead to adverse publicity, which may hurt our business in the short </a:t>
            </a:r>
            <a:r>
              <a:rPr lang="en-US" sz="1600" dirty="0" smtClean="0"/>
              <a:t>term</a:t>
            </a:r>
            <a:endParaRPr lang="en-US" sz="1600" dirty="0"/>
          </a:p>
        </p:txBody>
      </p:sp>
      <p:sp>
        <p:nvSpPr>
          <p:cNvPr id="5" name="Rectangle 4"/>
          <p:cNvSpPr/>
          <p:nvPr/>
        </p:nvSpPr>
        <p:spPr>
          <a:xfrm>
            <a:off x="914400" y="1752600"/>
            <a:ext cx="723900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spcBef>
                <a:spcPts val="0"/>
              </a:spcBef>
            </a:pPr>
            <a:r>
              <a:rPr lang="en-US" dirty="0">
                <a:solidFill>
                  <a:schemeClr val="tx1"/>
                </a:solidFill>
              </a:rPr>
              <a:t>Risks </a:t>
            </a:r>
            <a:r>
              <a:rPr lang="en-US" dirty="0" smtClean="0">
                <a:solidFill>
                  <a:schemeClr val="tx1"/>
                </a:solidFill>
              </a:rPr>
              <a:t>are captured as </a:t>
            </a:r>
            <a:r>
              <a:rPr lang="en-US" dirty="0">
                <a:solidFill>
                  <a:schemeClr val="tx1"/>
                </a:solidFill>
              </a:rPr>
              <a:t>risk statements.  </a:t>
            </a:r>
          </a:p>
          <a:p>
            <a:pPr marL="742950" lvl="1" indent="-285750">
              <a:spcBef>
                <a:spcPts val="0"/>
              </a:spcBef>
              <a:buFont typeface="Arial" panose="020B0604020202020204" pitchFamily="34" charset="0"/>
              <a:buChar char="•"/>
            </a:pPr>
            <a:r>
              <a:rPr lang="en-US" dirty="0">
                <a:solidFill>
                  <a:schemeClr val="tx1"/>
                </a:solidFill>
              </a:rPr>
              <a:t>Use “if/ then” or “may” structure to capture risk trigger, condition and likelihood, consequence, root cause (if known)</a:t>
            </a:r>
          </a:p>
        </p:txBody>
      </p:sp>
      <p:graphicFrame>
        <p:nvGraphicFramePr>
          <p:cNvPr id="6" name="Diagram 5"/>
          <p:cNvGraphicFramePr/>
          <p:nvPr>
            <p:extLst>
              <p:ext uri="{D42A27DB-BD31-4B8C-83A1-F6EECF244321}">
                <p14:modId xmlns:p14="http://schemas.microsoft.com/office/powerpoint/2010/main" val="3608339629"/>
              </p:ext>
            </p:extLst>
          </p:nvPr>
        </p:nvGraphicFramePr>
        <p:xfrm>
          <a:off x="1524000" y="3276600"/>
          <a:ext cx="6629400" cy="111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23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23</a:t>
            </a:fld>
            <a:endParaRPr lang="en-US" dirty="0"/>
          </a:p>
        </p:txBody>
      </p:sp>
      <p:sp>
        <p:nvSpPr>
          <p:cNvPr id="2" name="Title 1"/>
          <p:cNvSpPr>
            <a:spLocks noGrp="1"/>
          </p:cNvSpPr>
          <p:nvPr>
            <p:ph type="title" idx="4294967295"/>
          </p:nvPr>
        </p:nvSpPr>
        <p:spPr>
          <a:xfrm>
            <a:off x="457200" y="827089"/>
            <a:ext cx="8077200" cy="849311"/>
          </a:xfrm>
        </p:spPr>
        <p:txBody>
          <a:bodyPr>
            <a:normAutofit/>
          </a:bodyPr>
          <a:lstStyle/>
          <a:p>
            <a:r>
              <a:rPr lang="en-US" sz="3600" dirty="0" smtClean="0"/>
              <a:t>Risk assessment model and risk frame</a:t>
            </a:r>
            <a:endParaRPr lang="en-US" sz="3600" dirty="0"/>
          </a:p>
        </p:txBody>
      </p:sp>
      <p:sp>
        <p:nvSpPr>
          <p:cNvPr id="4" name="Content Placeholder 3"/>
          <p:cNvSpPr>
            <a:spLocks noGrp="1"/>
          </p:cNvSpPr>
          <p:nvPr>
            <p:ph sz="quarter" idx="4294967295"/>
          </p:nvPr>
        </p:nvSpPr>
        <p:spPr>
          <a:xfrm>
            <a:off x="914400" y="1752600"/>
            <a:ext cx="7391400" cy="4800600"/>
          </a:xfrm>
        </p:spPr>
        <p:txBody>
          <a:bodyPr>
            <a:noAutofit/>
          </a:bodyPr>
          <a:lstStyle/>
          <a:p>
            <a:pPr>
              <a:spcBef>
                <a:spcPts val="0"/>
              </a:spcBef>
            </a:pPr>
            <a:r>
              <a:rPr lang="en-US" sz="1800" dirty="0" smtClean="0"/>
              <a:t>Risks are combinatorial</a:t>
            </a:r>
          </a:p>
          <a:p>
            <a:pPr lvl="1">
              <a:spcBef>
                <a:spcPts val="0"/>
              </a:spcBef>
            </a:pPr>
            <a:r>
              <a:rPr lang="en-US" sz="1800" dirty="0" smtClean="0"/>
              <a:t>Multiply rapidly</a:t>
            </a:r>
          </a:p>
          <a:p>
            <a:pPr>
              <a:spcBef>
                <a:spcPts val="0"/>
              </a:spcBef>
            </a:pPr>
            <a:r>
              <a:rPr lang="en-US" sz="1800" dirty="0" smtClean="0"/>
              <a:t>Example</a:t>
            </a:r>
          </a:p>
          <a:p>
            <a:pPr lvl="1">
              <a:spcBef>
                <a:spcPts val="0"/>
              </a:spcBef>
            </a:pPr>
            <a:r>
              <a:rPr lang="en-US" sz="1800" dirty="0" smtClean="0"/>
              <a:t>2 </a:t>
            </a:r>
            <a:r>
              <a:rPr lang="en-US" sz="1800" dirty="0"/>
              <a:t>actors (remote attacker and disgruntled </a:t>
            </a:r>
            <a:r>
              <a:rPr lang="en-US" sz="1800" dirty="0" smtClean="0"/>
              <a:t>employee)</a:t>
            </a:r>
          </a:p>
          <a:p>
            <a:pPr lvl="1">
              <a:spcBef>
                <a:spcPts val="0"/>
              </a:spcBef>
            </a:pPr>
            <a:r>
              <a:rPr lang="en-US" sz="1800" dirty="0" smtClean="0"/>
              <a:t>2 </a:t>
            </a:r>
            <a:r>
              <a:rPr lang="en-US" sz="1800" dirty="0"/>
              <a:t>assets (information assets and hardware assets</a:t>
            </a:r>
            <a:r>
              <a:rPr lang="en-US" sz="1800" dirty="0" smtClean="0"/>
              <a:t>)</a:t>
            </a:r>
          </a:p>
          <a:p>
            <a:pPr lvl="1">
              <a:spcBef>
                <a:spcPts val="0"/>
              </a:spcBef>
            </a:pPr>
            <a:r>
              <a:rPr lang="en-US" sz="1800" dirty="0" smtClean="0"/>
              <a:t>4 </a:t>
            </a:r>
            <a:r>
              <a:rPr lang="en-US" sz="1800" dirty="0"/>
              <a:t>potential </a:t>
            </a:r>
            <a:r>
              <a:rPr lang="en-US" sz="1800" dirty="0" smtClean="0"/>
              <a:t>threats </a:t>
            </a:r>
            <a:r>
              <a:rPr lang="en-US" sz="1800" dirty="0"/>
              <a:t>(2 * 2) </a:t>
            </a:r>
            <a:r>
              <a:rPr lang="en-US" sz="1800" dirty="0" smtClean="0"/>
              <a:t>if only 1 motive</a:t>
            </a:r>
          </a:p>
          <a:p>
            <a:pPr lvl="1">
              <a:spcBef>
                <a:spcPts val="0"/>
              </a:spcBef>
            </a:pPr>
            <a:r>
              <a:rPr lang="en-US" sz="1800" dirty="0" smtClean="0"/>
              <a:t>Add </a:t>
            </a:r>
            <a:r>
              <a:rPr lang="en-US" sz="1800" dirty="0"/>
              <a:t>two forms of </a:t>
            </a:r>
            <a:r>
              <a:rPr lang="en-US" sz="1800" dirty="0" smtClean="0"/>
              <a:t>damage</a:t>
            </a:r>
          </a:p>
          <a:p>
            <a:pPr lvl="2">
              <a:spcBef>
                <a:spcPts val="0"/>
              </a:spcBef>
            </a:pPr>
            <a:r>
              <a:rPr lang="en-US" sz="1800" dirty="0" smtClean="0"/>
              <a:t>Financial </a:t>
            </a:r>
            <a:r>
              <a:rPr lang="en-US" sz="1800" dirty="0"/>
              <a:t>loss, information </a:t>
            </a:r>
            <a:r>
              <a:rPr lang="en-US" sz="1800" dirty="0" smtClean="0"/>
              <a:t>loss</a:t>
            </a:r>
          </a:p>
          <a:p>
            <a:pPr lvl="1">
              <a:spcBef>
                <a:spcPts val="0"/>
              </a:spcBef>
            </a:pPr>
            <a:r>
              <a:rPr lang="en-US" sz="1800" dirty="0" smtClean="0"/>
              <a:t>8 </a:t>
            </a:r>
            <a:r>
              <a:rPr lang="en-US" sz="1800" dirty="0"/>
              <a:t>potential risks to </a:t>
            </a:r>
            <a:r>
              <a:rPr lang="en-US" sz="1800" dirty="0" smtClean="0"/>
              <a:t>consider (4 * 2</a:t>
            </a:r>
            <a:r>
              <a:rPr lang="en-US" sz="1800" dirty="0" smtClean="0"/>
              <a:t>)</a:t>
            </a:r>
          </a:p>
          <a:p>
            <a:pPr>
              <a:spcBef>
                <a:spcPts val="0"/>
              </a:spcBef>
            </a:pPr>
            <a:r>
              <a:rPr lang="en-US" sz="1800" dirty="0"/>
              <a:t>Even smallest real-world organizations have tens of assets, actors, motives and damages</a:t>
            </a:r>
          </a:p>
          <a:p>
            <a:pPr lvl="1">
              <a:spcBef>
                <a:spcPts val="0"/>
              </a:spcBef>
            </a:pPr>
            <a:r>
              <a:rPr lang="en-US" sz="1800" dirty="0"/>
              <a:t>Tens of thousands of potential risks</a:t>
            </a:r>
          </a:p>
          <a:p>
            <a:pPr>
              <a:spcBef>
                <a:spcPts val="0"/>
              </a:spcBef>
            </a:pPr>
            <a:r>
              <a:rPr lang="en-US" sz="1800" dirty="0" smtClean="0"/>
              <a:t>Most </a:t>
            </a:r>
            <a:r>
              <a:rPr lang="en-US" sz="1800" dirty="0"/>
              <a:t>organizations can only deal with, say, 5 – 10 risks at any </a:t>
            </a:r>
            <a:r>
              <a:rPr lang="en-US" sz="1800" dirty="0" smtClean="0"/>
              <a:t>time</a:t>
            </a:r>
            <a:endParaRPr lang="en-US" sz="1800" dirty="0"/>
          </a:p>
          <a:p>
            <a:pPr>
              <a:spcBef>
                <a:spcPts val="0"/>
              </a:spcBef>
            </a:pPr>
            <a:r>
              <a:rPr lang="en-US" sz="1800" dirty="0" smtClean="0"/>
              <a:t>Hence </a:t>
            </a:r>
            <a:r>
              <a:rPr lang="en-US" sz="1800" dirty="0"/>
              <a:t>risk frames are important</a:t>
            </a:r>
          </a:p>
          <a:p>
            <a:pPr lvl="1">
              <a:spcBef>
                <a:spcPts val="0"/>
              </a:spcBef>
            </a:pPr>
            <a:r>
              <a:rPr lang="en-US" sz="1800" dirty="0"/>
              <a:t>Prune out unlikely risks</a:t>
            </a:r>
          </a:p>
          <a:p>
            <a:pPr lvl="1">
              <a:spcBef>
                <a:spcPts val="0"/>
              </a:spcBef>
            </a:pPr>
            <a:r>
              <a:rPr lang="en-US" sz="1800" dirty="0"/>
              <a:t>Develop organizational consensus on pruned risks</a:t>
            </a:r>
          </a:p>
          <a:p>
            <a:pPr lvl="1">
              <a:spcBef>
                <a:spcPts val="0"/>
              </a:spcBef>
            </a:pPr>
            <a:endParaRPr lang="en-US" sz="1800" dirty="0" smtClean="0"/>
          </a:p>
        </p:txBody>
      </p:sp>
    </p:spTree>
    <p:extLst>
      <p:ext uri="{BB962C8B-B14F-4D97-AF65-F5344CB8AC3E}">
        <p14:creationId xmlns:p14="http://schemas.microsoft.com/office/powerpoint/2010/main" val="413983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24</a:t>
            </a:fld>
            <a:endParaRPr lang="en-US" dirty="0"/>
          </a:p>
        </p:txBody>
      </p:sp>
      <p:sp>
        <p:nvSpPr>
          <p:cNvPr id="2" name="Title 1"/>
          <p:cNvSpPr>
            <a:spLocks noGrp="1"/>
          </p:cNvSpPr>
          <p:nvPr>
            <p:ph type="title" idx="4294967295"/>
          </p:nvPr>
        </p:nvSpPr>
        <p:spPr>
          <a:xfrm>
            <a:off x="990600" y="750889"/>
            <a:ext cx="4284663" cy="849312"/>
          </a:xfrm>
        </p:spPr>
        <p:txBody>
          <a:bodyPr>
            <a:normAutofit fontScale="90000"/>
          </a:bodyPr>
          <a:lstStyle/>
          <a:p>
            <a:r>
              <a:rPr lang="en-US" dirty="0" smtClean="0"/>
              <a:t>Quantifying risks</a:t>
            </a:r>
            <a:endParaRPr lang="en-US" dirty="0"/>
          </a:p>
        </p:txBody>
      </p:sp>
      <p:sp>
        <p:nvSpPr>
          <p:cNvPr id="4" name="Content Placeholder 3"/>
          <p:cNvSpPr>
            <a:spLocks noGrp="1"/>
          </p:cNvSpPr>
          <p:nvPr>
            <p:ph sz="quarter" idx="4294967295"/>
          </p:nvPr>
        </p:nvSpPr>
        <p:spPr>
          <a:xfrm>
            <a:off x="914400" y="1676400"/>
            <a:ext cx="7391400" cy="4267200"/>
          </a:xfrm>
        </p:spPr>
        <p:txBody>
          <a:bodyPr>
            <a:normAutofit/>
          </a:bodyPr>
          <a:lstStyle/>
          <a:p>
            <a:r>
              <a:rPr lang="en-US" sz="1800" dirty="0"/>
              <a:t>Once </a:t>
            </a:r>
            <a:r>
              <a:rPr lang="en-US" sz="1800" dirty="0" smtClean="0"/>
              <a:t>risks </a:t>
            </a:r>
            <a:r>
              <a:rPr lang="en-US" sz="1800" dirty="0"/>
              <a:t>are </a:t>
            </a:r>
            <a:r>
              <a:rPr lang="en-US" sz="1800" dirty="0" smtClean="0"/>
              <a:t>identified</a:t>
            </a:r>
          </a:p>
          <a:p>
            <a:pPr lvl="1"/>
            <a:r>
              <a:rPr lang="en-US" sz="1800" dirty="0" smtClean="0"/>
              <a:t>Quantitative </a:t>
            </a:r>
            <a:r>
              <a:rPr lang="en-US" sz="1800" dirty="0"/>
              <a:t>measures for </a:t>
            </a:r>
            <a:r>
              <a:rPr lang="en-US" sz="1800" dirty="0" smtClean="0"/>
              <a:t>risks can be developed</a:t>
            </a:r>
          </a:p>
          <a:p>
            <a:r>
              <a:rPr lang="en-US" sz="1800" dirty="0" smtClean="0"/>
              <a:t>Two measures estimated</a:t>
            </a:r>
          </a:p>
          <a:p>
            <a:pPr marL="731520" lvl="1" indent="-457200">
              <a:buFont typeface="+mj-lt"/>
              <a:buAutoNum type="arabicPeriod"/>
            </a:pPr>
            <a:r>
              <a:rPr lang="en-US" sz="1800" dirty="0" smtClean="0"/>
              <a:t>Likelihood of risk</a:t>
            </a:r>
          </a:p>
          <a:p>
            <a:pPr marL="731520" lvl="1" indent="-457200">
              <a:buFont typeface="+mj-lt"/>
              <a:buAutoNum type="arabicPeriod"/>
            </a:pPr>
            <a:r>
              <a:rPr lang="en-US" sz="1800" dirty="0" smtClean="0"/>
              <a:t>Potential </a:t>
            </a:r>
            <a:r>
              <a:rPr lang="en-US" sz="1800" dirty="0"/>
              <a:t>damage upon occurrence of the </a:t>
            </a:r>
            <a:r>
              <a:rPr lang="en-US" sz="1800" dirty="0" smtClean="0"/>
              <a:t>risk</a:t>
            </a:r>
          </a:p>
          <a:p>
            <a:r>
              <a:rPr lang="en-US" sz="1800" dirty="0" smtClean="0"/>
              <a:t>Risk = likelihood * damage</a:t>
            </a:r>
          </a:p>
          <a:p>
            <a:r>
              <a:rPr lang="en-US" sz="1800" dirty="0" smtClean="0"/>
              <a:t>E.g.</a:t>
            </a:r>
          </a:p>
          <a:p>
            <a:pPr lvl="1"/>
            <a:r>
              <a:rPr lang="en-US" sz="1800" dirty="0" smtClean="0"/>
              <a:t>Say probability </a:t>
            </a:r>
            <a:r>
              <a:rPr lang="en-US" sz="1800" dirty="0"/>
              <a:t>of such an attack in the coming year </a:t>
            </a:r>
            <a:r>
              <a:rPr lang="en-US" sz="1800" dirty="0" smtClean="0"/>
              <a:t>= 1%</a:t>
            </a:r>
          </a:p>
          <a:p>
            <a:pPr lvl="1"/>
            <a:r>
              <a:rPr lang="en-US" sz="1800" dirty="0" smtClean="0"/>
              <a:t>Also, </a:t>
            </a:r>
            <a:r>
              <a:rPr lang="en-US" sz="1800" dirty="0"/>
              <a:t>say that </a:t>
            </a:r>
            <a:r>
              <a:rPr lang="en-US" sz="1800" dirty="0" smtClean="0"/>
              <a:t>monetary </a:t>
            </a:r>
            <a:r>
              <a:rPr lang="en-US" sz="1800" dirty="0"/>
              <a:t>damage from lost sales </a:t>
            </a:r>
            <a:r>
              <a:rPr lang="en-US" sz="1800" dirty="0" smtClean="0"/>
              <a:t>is $</a:t>
            </a:r>
            <a:r>
              <a:rPr lang="en-US" sz="1800" dirty="0"/>
              <a:t>10,000 in </a:t>
            </a:r>
            <a:r>
              <a:rPr lang="en-US" sz="1800" dirty="0" smtClean="0"/>
              <a:t>profits</a:t>
            </a:r>
          </a:p>
          <a:p>
            <a:pPr lvl="1"/>
            <a:r>
              <a:rPr lang="en-US" sz="1800" dirty="0" smtClean="0"/>
              <a:t>Risk </a:t>
            </a:r>
            <a:r>
              <a:rPr lang="en-US" sz="1800" dirty="0"/>
              <a:t>= likelihood * magnitude = 0.01 * $10,000 = $</a:t>
            </a:r>
            <a:r>
              <a:rPr lang="en-US" sz="1800" dirty="0" smtClean="0"/>
              <a:t>100</a:t>
            </a:r>
            <a:endParaRPr lang="en-US" sz="1800" dirty="0"/>
          </a:p>
          <a:p>
            <a:r>
              <a:rPr lang="en-US" sz="1800" dirty="0" smtClean="0"/>
              <a:t>All risks within the risk frame can be prioritized</a:t>
            </a:r>
            <a:endParaRPr lang="en-US" sz="1800" dirty="0"/>
          </a:p>
        </p:txBody>
      </p:sp>
    </p:spTree>
    <p:extLst>
      <p:ext uri="{BB962C8B-B14F-4D97-AF65-F5344CB8AC3E}">
        <p14:creationId xmlns:p14="http://schemas.microsoft.com/office/powerpoint/2010/main" val="2227611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25</a:t>
            </a:fld>
            <a:endParaRPr lang="en-US" dirty="0"/>
          </a:p>
        </p:txBody>
      </p:sp>
      <p:sp>
        <p:nvSpPr>
          <p:cNvPr id="2" name="Title 1"/>
          <p:cNvSpPr>
            <a:spLocks noGrp="1"/>
          </p:cNvSpPr>
          <p:nvPr>
            <p:ph type="title" idx="4294967295"/>
          </p:nvPr>
        </p:nvSpPr>
        <p:spPr>
          <a:xfrm>
            <a:off x="304800" y="827089"/>
            <a:ext cx="8458200" cy="849311"/>
          </a:xfrm>
        </p:spPr>
        <p:txBody>
          <a:bodyPr>
            <a:normAutofit fontScale="90000"/>
          </a:bodyPr>
          <a:lstStyle/>
          <a:p>
            <a:r>
              <a:rPr lang="en-US" dirty="0" smtClean="0"/>
              <a:t>Other risk management frameworks</a:t>
            </a:r>
            <a:endParaRPr lang="en-US" dirty="0"/>
          </a:p>
        </p:txBody>
      </p:sp>
      <p:sp>
        <p:nvSpPr>
          <p:cNvPr id="4" name="Content Placeholder 3"/>
          <p:cNvSpPr>
            <a:spLocks noGrp="1"/>
          </p:cNvSpPr>
          <p:nvPr>
            <p:ph sz="quarter" idx="4294967295"/>
          </p:nvPr>
        </p:nvSpPr>
        <p:spPr>
          <a:xfrm>
            <a:off x="990600" y="1676400"/>
            <a:ext cx="7391400" cy="3429000"/>
          </a:xfrm>
        </p:spPr>
        <p:txBody>
          <a:bodyPr>
            <a:normAutofit/>
          </a:bodyPr>
          <a:lstStyle/>
          <a:p>
            <a:r>
              <a:rPr lang="en-US" sz="1800" dirty="0" smtClean="0"/>
              <a:t>General frameworks</a:t>
            </a:r>
          </a:p>
          <a:p>
            <a:pPr lvl="1"/>
            <a:r>
              <a:rPr lang="en-US" sz="1800" dirty="0" smtClean="0"/>
              <a:t>International </a:t>
            </a:r>
            <a:r>
              <a:rPr lang="en-US" sz="1800" dirty="0"/>
              <a:t>Standards Organization (ISO</a:t>
            </a:r>
            <a:r>
              <a:rPr lang="en-US" sz="1800" dirty="0" smtClean="0"/>
              <a:t>)</a:t>
            </a:r>
          </a:p>
          <a:p>
            <a:pPr lvl="1"/>
            <a:r>
              <a:rPr lang="en-US" sz="1800" dirty="0" smtClean="0"/>
              <a:t>OCTAVE</a:t>
            </a:r>
          </a:p>
          <a:p>
            <a:r>
              <a:rPr lang="en-US" sz="1800" dirty="0" smtClean="0"/>
              <a:t>Context-specific </a:t>
            </a:r>
            <a:r>
              <a:rPr lang="en-US" sz="1800" dirty="0" smtClean="0"/>
              <a:t>frameworks</a:t>
            </a:r>
          </a:p>
          <a:p>
            <a:pPr lvl="1"/>
            <a:r>
              <a:rPr lang="en-US" sz="1800" dirty="0" smtClean="0"/>
              <a:t>Sarbanes-Oxley</a:t>
            </a:r>
          </a:p>
          <a:p>
            <a:pPr lvl="2"/>
            <a:r>
              <a:rPr lang="en-US" sz="1800" dirty="0" smtClean="0"/>
              <a:t>IT general controls for reliability of financial reporting by publicly traded companies</a:t>
            </a:r>
          </a:p>
        </p:txBody>
      </p:sp>
    </p:spTree>
    <p:extLst>
      <p:ext uri="{BB962C8B-B14F-4D97-AF65-F5344CB8AC3E}">
        <p14:creationId xmlns:p14="http://schemas.microsoft.com/office/powerpoint/2010/main" val="316313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26</a:t>
            </a:fld>
            <a:endParaRPr lang="en-US" dirty="0"/>
          </a:p>
        </p:txBody>
      </p:sp>
      <p:sp>
        <p:nvSpPr>
          <p:cNvPr id="2" name="Title 1"/>
          <p:cNvSpPr>
            <a:spLocks noGrp="1"/>
          </p:cNvSpPr>
          <p:nvPr>
            <p:ph type="title" idx="4294967295"/>
          </p:nvPr>
        </p:nvSpPr>
        <p:spPr>
          <a:xfrm>
            <a:off x="152400" y="750889"/>
            <a:ext cx="8991600" cy="849311"/>
          </a:xfrm>
        </p:spPr>
        <p:txBody>
          <a:bodyPr>
            <a:normAutofit/>
          </a:bodyPr>
          <a:lstStyle/>
          <a:p>
            <a:r>
              <a:rPr lang="en-US" sz="3600" dirty="0"/>
              <a:t>International Standards Organization (ISO)</a:t>
            </a:r>
          </a:p>
        </p:txBody>
      </p:sp>
      <p:sp>
        <p:nvSpPr>
          <p:cNvPr id="4" name="Content Placeholder 3"/>
          <p:cNvSpPr>
            <a:spLocks noGrp="1"/>
          </p:cNvSpPr>
          <p:nvPr>
            <p:ph sz="quarter" idx="4294967295"/>
          </p:nvPr>
        </p:nvSpPr>
        <p:spPr>
          <a:xfrm>
            <a:off x="914400" y="1676400"/>
            <a:ext cx="7391400" cy="4419600"/>
          </a:xfrm>
        </p:spPr>
        <p:txBody>
          <a:bodyPr>
            <a:normAutofit/>
          </a:bodyPr>
          <a:lstStyle/>
          <a:p>
            <a:r>
              <a:rPr lang="en-US" sz="1800" dirty="0" smtClean="0"/>
              <a:t>Reserved ISO </a:t>
            </a:r>
            <a:r>
              <a:rPr lang="en-US" sz="1800" dirty="0"/>
              <a:t>27000 series of standards </a:t>
            </a:r>
            <a:r>
              <a:rPr lang="en-US" sz="1800" dirty="0" smtClean="0"/>
              <a:t>for </a:t>
            </a:r>
            <a:r>
              <a:rPr lang="en-US" sz="1800" dirty="0"/>
              <a:t>information security </a:t>
            </a:r>
            <a:r>
              <a:rPr lang="en-US" sz="1800" dirty="0" smtClean="0"/>
              <a:t>matters</a:t>
            </a:r>
            <a:endParaRPr lang="en-US" sz="1800" dirty="0"/>
          </a:p>
          <a:p>
            <a:pPr lvl="1"/>
            <a:r>
              <a:rPr lang="en-US" sz="1800" dirty="0" smtClean="0"/>
              <a:t>i.e</a:t>
            </a:r>
            <a:r>
              <a:rPr lang="en-US" sz="1800" dirty="0"/>
              <a:t>. standards starting with the digits </a:t>
            </a:r>
            <a:r>
              <a:rPr lang="en-US" sz="1800" dirty="0" smtClean="0"/>
              <a:t>27</a:t>
            </a:r>
          </a:p>
          <a:p>
            <a:r>
              <a:rPr lang="en-US" sz="1800" dirty="0" smtClean="0"/>
              <a:t>As </a:t>
            </a:r>
            <a:r>
              <a:rPr lang="en-US" sz="1800" dirty="0"/>
              <a:t>of Dec. </a:t>
            </a:r>
            <a:r>
              <a:rPr lang="en-US" sz="1800" dirty="0" smtClean="0"/>
              <a:t>2012</a:t>
            </a:r>
          </a:p>
          <a:p>
            <a:pPr lvl="1"/>
            <a:r>
              <a:rPr lang="en-US" sz="1800" dirty="0" smtClean="0"/>
              <a:t>Includes </a:t>
            </a:r>
            <a:r>
              <a:rPr lang="en-US" sz="1800" dirty="0"/>
              <a:t>6 </a:t>
            </a:r>
            <a:r>
              <a:rPr lang="en-US" sz="1800" dirty="0" smtClean="0"/>
              <a:t>standards</a:t>
            </a:r>
          </a:p>
          <a:p>
            <a:pPr lvl="2"/>
            <a:r>
              <a:rPr lang="en-US" sz="1800" dirty="0" smtClean="0"/>
              <a:t>ISO </a:t>
            </a:r>
            <a:r>
              <a:rPr lang="en-US" sz="1800" dirty="0"/>
              <a:t>27001 – ISO </a:t>
            </a:r>
            <a:r>
              <a:rPr lang="en-US" sz="1800" dirty="0" smtClean="0"/>
              <a:t>27006</a:t>
            </a:r>
          </a:p>
          <a:p>
            <a:pPr marL="274320" lvl="2" indent="-274320">
              <a:spcBef>
                <a:spcPts val="600"/>
              </a:spcBef>
              <a:buClr>
                <a:schemeClr val="accent1"/>
              </a:buClr>
            </a:pPr>
            <a:r>
              <a:rPr lang="en-US" sz="1800" dirty="0"/>
              <a:t>On next slide</a:t>
            </a:r>
          </a:p>
          <a:p>
            <a:pPr marL="548640" lvl="3" indent="-274320">
              <a:spcBef>
                <a:spcPts val="600"/>
              </a:spcBef>
              <a:buClr>
                <a:schemeClr val="accent1"/>
              </a:buClr>
            </a:pPr>
            <a:r>
              <a:rPr lang="en-US" sz="1800" dirty="0">
                <a:solidFill>
                  <a:schemeClr val="tx2"/>
                </a:solidFill>
              </a:rPr>
              <a:t>Note parallels between NIST 800-39 and ISO 27001 standards</a:t>
            </a:r>
          </a:p>
          <a:p>
            <a:pPr marL="822960" lvl="4" indent="-274320">
              <a:spcBef>
                <a:spcPts val="600"/>
              </a:spcBef>
              <a:buClr>
                <a:schemeClr val="accent1"/>
              </a:buClr>
            </a:pPr>
            <a:r>
              <a:rPr lang="en-US" sz="1800" dirty="0"/>
              <a:t>NIST assess phase maps to ISO plan phase</a:t>
            </a:r>
          </a:p>
          <a:p>
            <a:pPr marL="822960" lvl="4" indent="-274320">
              <a:spcBef>
                <a:spcPts val="600"/>
              </a:spcBef>
              <a:buClr>
                <a:schemeClr val="accent1"/>
              </a:buClr>
            </a:pPr>
            <a:r>
              <a:rPr lang="en-US" sz="1800" dirty="0"/>
              <a:t>NIST respond phase maps to </a:t>
            </a:r>
            <a:r>
              <a:rPr lang="en-US" sz="1800" dirty="0" smtClean="0"/>
              <a:t>ISO </a:t>
            </a:r>
            <a:r>
              <a:rPr lang="en-US" sz="1800" dirty="0"/>
              <a:t>do phase</a:t>
            </a:r>
          </a:p>
          <a:p>
            <a:pPr marL="822960" lvl="4" indent="-274320">
              <a:spcBef>
                <a:spcPts val="600"/>
              </a:spcBef>
              <a:buClr>
                <a:schemeClr val="accent1"/>
              </a:buClr>
            </a:pPr>
            <a:r>
              <a:rPr lang="en-US" sz="1800" dirty="0"/>
              <a:t>NIST monitor phase maps to ISO check and act phases</a:t>
            </a:r>
          </a:p>
        </p:txBody>
      </p:sp>
    </p:spTree>
    <p:extLst>
      <p:ext uri="{BB962C8B-B14F-4D97-AF65-F5344CB8AC3E}">
        <p14:creationId xmlns:p14="http://schemas.microsoft.com/office/powerpoint/2010/main" val="2632392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27</a:t>
            </a:fld>
            <a:endParaRPr lang="en-US" dirty="0"/>
          </a:p>
        </p:txBody>
      </p:sp>
      <p:sp>
        <p:nvSpPr>
          <p:cNvPr id="2" name="Title 1"/>
          <p:cNvSpPr>
            <a:spLocks noGrp="1"/>
          </p:cNvSpPr>
          <p:nvPr>
            <p:ph type="title" idx="4294967295"/>
          </p:nvPr>
        </p:nvSpPr>
        <p:spPr>
          <a:xfrm>
            <a:off x="914400" y="750889"/>
            <a:ext cx="4360863" cy="849312"/>
          </a:xfrm>
        </p:spPr>
        <p:txBody>
          <a:bodyPr>
            <a:normAutofit/>
          </a:bodyPr>
          <a:lstStyle/>
          <a:p>
            <a:r>
              <a:rPr lang="en-US" dirty="0" smtClean="0"/>
              <a:t>ISO </a:t>
            </a:r>
            <a:r>
              <a:rPr lang="en-US" dirty="0" smtClean="0"/>
              <a:t>Standards</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527684398"/>
              </p:ext>
            </p:extLst>
          </p:nvPr>
        </p:nvGraphicFramePr>
        <p:xfrm>
          <a:off x="914400" y="1295400"/>
          <a:ext cx="76962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94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28</a:t>
            </a:fld>
            <a:endParaRPr lang="en-US"/>
          </a:p>
        </p:txBody>
      </p:sp>
      <p:sp>
        <p:nvSpPr>
          <p:cNvPr id="2" name="Title 1"/>
          <p:cNvSpPr>
            <a:spLocks noGrp="1"/>
          </p:cNvSpPr>
          <p:nvPr>
            <p:ph type="title" idx="4294967295"/>
          </p:nvPr>
        </p:nvSpPr>
        <p:spPr>
          <a:xfrm>
            <a:off x="914400" y="750889"/>
            <a:ext cx="7239000" cy="849312"/>
          </a:xfrm>
        </p:spPr>
        <p:txBody>
          <a:bodyPr/>
          <a:lstStyle/>
          <a:p>
            <a:r>
              <a:rPr lang="en-US" dirty="0" smtClean="0"/>
              <a:t>ISO 27001 and ISO 27005</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26092138"/>
              </p:ext>
            </p:extLst>
          </p:nvPr>
        </p:nvGraphicFramePr>
        <p:xfrm>
          <a:off x="609600" y="1905000"/>
          <a:ext cx="8229600" cy="3465576"/>
        </p:xfrm>
        <a:graphic>
          <a:graphicData uri="http://schemas.openxmlformats.org/drawingml/2006/table">
            <a:tbl>
              <a:tblPr firstRow="1" firstCol="1" bandRow="1">
                <a:tableStyleId>{5C22544A-7EE6-4342-B048-85BDC9FD1C3A}</a:tableStyleId>
              </a:tblPr>
              <a:tblGrid>
                <a:gridCol w="2286000"/>
                <a:gridCol w="5943600"/>
              </a:tblGrid>
              <a:tr h="0">
                <a:tc>
                  <a:txBody>
                    <a:bodyPr/>
                    <a:lstStyle/>
                    <a:p>
                      <a:pPr marL="0" marR="0" algn="ctr">
                        <a:lnSpc>
                          <a:spcPct val="115000"/>
                        </a:lnSpc>
                        <a:spcBef>
                          <a:spcPts val="0"/>
                        </a:spcBef>
                        <a:spcAft>
                          <a:spcPts val="1000"/>
                        </a:spcAft>
                      </a:pPr>
                      <a:r>
                        <a:rPr lang="en-US" sz="1600" dirty="0">
                          <a:effectLst/>
                        </a:rPr>
                        <a:t>Information security (IS) management system process </a:t>
                      </a:r>
                      <a:r>
                        <a:rPr lang="en-US" sz="1600" dirty="0" smtClean="0">
                          <a:effectLst/>
                        </a:rPr>
                        <a:t>stage (ISO 27001)</a:t>
                      </a:r>
                      <a:endParaRPr lang="en-US" sz="1600" dirty="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600" dirty="0">
                          <a:effectLst/>
                        </a:rPr>
                        <a:t>IS risk management process </a:t>
                      </a:r>
                      <a:r>
                        <a:rPr lang="en-US" sz="1600" dirty="0" smtClean="0">
                          <a:effectLst/>
                        </a:rPr>
                        <a:t>stage (ISO 27005)</a:t>
                      </a:r>
                      <a:endParaRPr lang="en-US" sz="16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600" dirty="0">
                          <a:effectLst/>
                        </a:rPr>
                        <a:t>Plan</a:t>
                      </a:r>
                      <a:endParaRPr lang="en-US" sz="1600" dirty="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600" dirty="0">
                          <a:effectLst/>
                        </a:rPr>
                        <a:t>Context establishment</a:t>
                      </a:r>
                    </a:p>
                    <a:p>
                      <a:pPr marL="0" marR="0" algn="ctr">
                        <a:lnSpc>
                          <a:spcPct val="115000"/>
                        </a:lnSpc>
                        <a:spcBef>
                          <a:spcPts val="0"/>
                        </a:spcBef>
                        <a:spcAft>
                          <a:spcPts val="1000"/>
                        </a:spcAft>
                      </a:pPr>
                      <a:r>
                        <a:rPr lang="en-US" sz="1600" dirty="0">
                          <a:effectLst/>
                        </a:rPr>
                        <a:t>Risk assessment</a:t>
                      </a:r>
                    </a:p>
                    <a:p>
                      <a:pPr marL="0" marR="0" algn="ctr">
                        <a:lnSpc>
                          <a:spcPct val="115000"/>
                        </a:lnSpc>
                        <a:spcBef>
                          <a:spcPts val="0"/>
                        </a:spcBef>
                        <a:spcAft>
                          <a:spcPts val="1000"/>
                        </a:spcAft>
                      </a:pPr>
                      <a:r>
                        <a:rPr lang="en-US" sz="1600" dirty="0">
                          <a:effectLst/>
                        </a:rPr>
                        <a:t>Developing risk treatment plan</a:t>
                      </a:r>
                    </a:p>
                    <a:p>
                      <a:pPr marL="0" marR="0" algn="ctr">
                        <a:lnSpc>
                          <a:spcPct val="115000"/>
                        </a:lnSpc>
                        <a:spcBef>
                          <a:spcPts val="0"/>
                        </a:spcBef>
                        <a:spcAft>
                          <a:spcPts val="1000"/>
                        </a:spcAft>
                      </a:pPr>
                      <a:r>
                        <a:rPr lang="en-US" sz="1600" dirty="0">
                          <a:effectLst/>
                        </a:rPr>
                        <a:t>Risk acceptance</a:t>
                      </a:r>
                      <a:endParaRPr lang="en-US" sz="16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600">
                          <a:effectLst/>
                        </a:rPr>
                        <a:t>Do</a:t>
                      </a:r>
                      <a:endParaRPr lang="en-US" sz="160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600" dirty="0">
                          <a:effectLst/>
                        </a:rPr>
                        <a:t>Implementation of risk treatment plan</a:t>
                      </a:r>
                      <a:endParaRPr lang="en-US" sz="16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600">
                          <a:effectLst/>
                        </a:rPr>
                        <a:t>Check</a:t>
                      </a:r>
                      <a:endParaRPr lang="en-US" sz="160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600" dirty="0">
                          <a:effectLst/>
                        </a:rPr>
                        <a:t>Continual monitoring and reviewing of risks</a:t>
                      </a:r>
                      <a:endParaRPr lang="en-US" sz="16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1000"/>
                        </a:spcAft>
                      </a:pPr>
                      <a:r>
                        <a:rPr lang="en-US" sz="1600" dirty="0">
                          <a:effectLst/>
                        </a:rPr>
                        <a:t>Act</a:t>
                      </a:r>
                      <a:endParaRPr lang="en-US" sz="1600" dirty="0">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600" dirty="0">
                          <a:effectLst/>
                        </a:rPr>
                        <a:t>Maintain and improve IS risk management process</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26449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OCTAVE</a:t>
            </a:r>
            <a:endParaRPr lang="en-US" dirty="0"/>
          </a:p>
        </p:txBody>
      </p:sp>
      <p:sp>
        <p:nvSpPr>
          <p:cNvPr id="4" name="Content Placeholder 3"/>
          <p:cNvSpPr>
            <a:spLocks noGrp="1"/>
          </p:cNvSpPr>
          <p:nvPr>
            <p:ph sz="quarter" idx="4294967295"/>
          </p:nvPr>
        </p:nvSpPr>
        <p:spPr>
          <a:xfrm>
            <a:off x="914400" y="1676400"/>
            <a:ext cx="7315200" cy="4495800"/>
          </a:xfrm>
        </p:spPr>
        <p:txBody>
          <a:bodyPr>
            <a:noAutofit/>
          </a:bodyPr>
          <a:lstStyle/>
          <a:p>
            <a:pPr>
              <a:spcBef>
                <a:spcPts val="0"/>
              </a:spcBef>
            </a:pPr>
            <a:r>
              <a:rPr lang="en-US" sz="1800" u="sng" dirty="0" smtClean="0"/>
              <a:t>O</a:t>
            </a:r>
            <a:r>
              <a:rPr lang="en-US" sz="1800" dirty="0" smtClean="0"/>
              <a:t>perationally </a:t>
            </a:r>
            <a:r>
              <a:rPr lang="en-US" sz="1800" u="sng" dirty="0"/>
              <a:t>C</a:t>
            </a:r>
            <a:r>
              <a:rPr lang="en-US" sz="1800" dirty="0"/>
              <a:t>ritical </a:t>
            </a:r>
            <a:r>
              <a:rPr lang="en-US" sz="1800" u="sng" dirty="0"/>
              <a:t>T</a:t>
            </a:r>
            <a:r>
              <a:rPr lang="en-US" sz="1800" dirty="0"/>
              <a:t>hreat, </a:t>
            </a:r>
            <a:r>
              <a:rPr lang="en-US" sz="1800" u="sng" dirty="0"/>
              <a:t>A</a:t>
            </a:r>
            <a:r>
              <a:rPr lang="en-US" sz="1800" dirty="0"/>
              <a:t>sset, </a:t>
            </a:r>
            <a:r>
              <a:rPr lang="en-US" sz="1800" u="sng" dirty="0"/>
              <a:t>V</a:t>
            </a:r>
            <a:r>
              <a:rPr lang="en-US" sz="1800" dirty="0"/>
              <a:t>ulnerability </a:t>
            </a:r>
            <a:r>
              <a:rPr lang="en-US" sz="1800" u="sng" dirty="0" smtClean="0"/>
              <a:t>E</a:t>
            </a:r>
            <a:r>
              <a:rPr lang="en-US" sz="1800" dirty="0" smtClean="0"/>
              <a:t>valuation</a:t>
            </a:r>
          </a:p>
          <a:p>
            <a:pPr lvl="1">
              <a:spcBef>
                <a:spcPts val="0"/>
              </a:spcBef>
            </a:pPr>
            <a:r>
              <a:rPr lang="en-US" sz="1800" dirty="0" smtClean="0"/>
              <a:t>Corresponds </a:t>
            </a:r>
            <a:r>
              <a:rPr lang="en-US" sz="1800" dirty="0"/>
              <a:t>to </a:t>
            </a:r>
            <a:r>
              <a:rPr lang="en-US" sz="1800" dirty="0" smtClean="0"/>
              <a:t>risk </a:t>
            </a:r>
            <a:r>
              <a:rPr lang="en-US" sz="1800" dirty="0"/>
              <a:t>assessment phase of </a:t>
            </a:r>
            <a:r>
              <a:rPr lang="en-US" sz="1800" dirty="0" smtClean="0"/>
              <a:t>NIST 800-39</a:t>
            </a:r>
            <a:endParaRPr lang="en-US" sz="1800" dirty="0" smtClean="0"/>
          </a:p>
          <a:p>
            <a:pPr lvl="1">
              <a:spcBef>
                <a:spcPts val="0"/>
              </a:spcBef>
            </a:pPr>
            <a:r>
              <a:rPr lang="en-US" sz="1800" dirty="0"/>
              <a:t>Developed with large organizations in mind</a:t>
            </a:r>
          </a:p>
          <a:p>
            <a:pPr lvl="2">
              <a:spcBef>
                <a:spcPts val="0"/>
              </a:spcBef>
            </a:pPr>
            <a:r>
              <a:rPr lang="en-US" sz="1800" dirty="0"/>
              <a:t>300 employees or more</a:t>
            </a:r>
          </a:p>
          <a:p>
            <a:pPr lvl="2">
              <a:spcBef>
                <a:spcPts val="0"/>
              </a:spcBef>
            </a:pPr>
            <a:r>
              <a:rPr lang="en-US" sz="1800" dirty="0"/>
              <a:t>Generally maintain their own IT infrastructure</a:t>
            </a:r>
          </a:p>
          <a:p>
            <a:pPr lvl="2">
              <a:spcBef>
                <a:spcPts val="0"/>
              </a:spcBef>
            </a:pPr>
            <a:r>
              <a:rPr lang="en-US" sz="1800" dirty="0"/>
              <a:t>Can manage their own information security operation</a:t>
            </a:r>
          </a:p>
          <a:p>
            <a:pPr>
              <a:spcBef>
                <a:spcPts val="0"/>
              </a:spcBef>
            </a:pPr>
            <a:r>
              <a:rPr lang="en-US" sz="1800" dirty="0" smtClean="0"/>
              <a:t>Developed </a:t>
            </a:r>
            <a:r>
              <a:rPr lang="en-US" sz="1800" dirty="0" smtClean="0"/>
              <a:t>by Software Engineering Institute (SEI)</a:t>
            </a:r>
          </a:p>
          <a:p>
            <a:pPr lvl="1">
              <a:spcBef>
                <a:spcPts val="0"/>
              </a:spcBef>
            </a:pPr>
            <a:r>
              <a:rPr lang="en-US" sz="1800" dirty="0" smtClean="0"/>
              <a:t>Located at Carnegie </a:t>
            </a:r>
            <a:r>
              <a:rPr lang="en-US" sz="1800" dirty="0"/>
              <a:t>Mellon University (CMU</a:t>
            </a:r>
            <a:r>
              <a:rPr lang="en-US" sz="1800" dirty="0" smtClean="0"/>
              <a:t>)</a:t>
            </a:r>
          </a:p>
          <a:p>
            <a:pPr lvl="1">
              <a:spcBef>
                <a:spcPts val="0"/>
              </a:spcBef>
            </a:pPr>
            <a:r>
              <a:rPr lang="en-US" sz="1800" dirty="0" smtClean="0"/>
              <a:t>Federally </a:t>
            </a:r>
            <a:r>
              <a:rPr lang="en-US" sz="1800" dirty="0"/>
              <a:t>funded </a:t>
            </a:r>
            <a:r>
              <a:rPr lang="en-US" sz="1800" dirty="0" smtClean="0"/>
              <a:t>organization</a:t>
            </a:r>
          </a:p>
          <a:p>
            <a:pPr lvl="2">
              <a:spcBef>
                <a:spcPts val="0"/>
              </a:spcBef>
            </a:pPr>
            <a:r>
              <a:rPr lang="en-US" sz="1800" dirty="0" smtClean="0"/>
              <a:t>Taken </a:t>
            </a:r>
            <a:r>
              <a:rPr lang="en-US" sz="1800" dirty="0"/>
              <a:t>stewardship for coordinating various activities important to the software </a:t>
            </a:r>
            <a:r>
              <a:rPr lang="en-US" sz="1800" dirty="0" smtClean="0"/>
              <a:t>industry</a:t>
            </a:r>
          </a:p>
          <a:p>
            <a:pPr lvl="3">
              <a:spcBef>
                <a:spcPts val="0"/>
              </a:spcBef>
            </a:pPr>
            <a:r>
              <a:rPr lang="en-US" sz="1800" dirty="0" smtClean="0"/>
              <a:t>E.g. recommended </a:t>
            </a:r>
            <a:r>
              <a:rPr lang="en-US" sz="1800" dirty="0"/>
              <a:t>guidelines for improving the software development </a:t>
            </a:r>
            <a:r>
              <a:rPr lang="en-US" sz="1800" dirty="0" smtClean="0"/>
              <a:t>process (CMMI)</a:t>
            </a:r>
          </a:p>
          <a:p>
            <a:pPr lvl="3">
              <a:spcBef>
                <a:spcPts val="0"/>
              </a:spcBef>
            </a:pPr>
            <a:r>
              <a:rPr lang="en-US" sz="1800" dirty="0" smtClean="0"/>
              <a:t>CERT</a:t>
            </a:r>
            <a:endParaRPr lang="en-US" sz="1800" dirty="0"/>
          </a:p>
          <a:p>
            <a:pPr lvl="3">
              <a:spcBef>
                <a:spcPts val="0"/>
              </a:spcBef>
            </a:pPr>
            <a:r>
              <a:rPr lang="en-US" sz="1800" dirty="0" smtClean="0"/>
              <a:t>Maintains central </a:t>
            </a:r>
            <a:r>
              <a:rPr lang="en-US" sz="1800" dirty="0"/>
              <a:t>repository of bug reports released by major software </a:t>
            </a:r>
            <a:r>
              <a:rPr lang="en-US" sz="1800" dirty="0" smtClean="0"/>
              <a:t>vendors</a:t>
            </a:r>
          </a:p>
          <a:p>
            <a:pPr lvl="3">
              <a:spcBef>
                <a:spcPts val="0"/>
              </a:spcBef>
            </a:pPr>
            <a:endParaRPr lang="en-US" sz="1800" dirty="0" smtClean="0"/>
          </a:p>
        </p:txBody>
      </p:sp>
    </p:spTree>
    <p:extLst>
      <p:ext uri="{BB962C8B-B14F-4D97-AF65-F5344CB8AC3E}">
        <p14:creationId xmlns:p14="http://schemas.microsoft.com/office/powerpoint/2010/main" val="2999072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563482"/>
            <a:ext cx="5769408" cy="1362075"/>
          </a:xfrm>
        </p:spPr>
        <p:txBody>
          <a:bodyPr/>
          <a:lstStyle/>
          <a:p>
            <a:r>
              <a:rPr lang="en-US" dirty="0" smtClean="0"/>
              <a:t>Chapter </a:t>
            </a:r>
            <a:r>
              <a:rPr lang="en-US" dirty="0" smtClean="0"/>
              <a:t>14</a:t>
            </a:r>
            <a:endParaRPr lang="en-US" dirty="0"/>
          </a:p>
        </p:txBody>
      </p:sp>
      <p:sp>
        <p:nvSpPr>
          <p:cNvPr id="3" name="Subtitle 2"/>
          <p:cNvSpPr>
            <a:spLocks noGrp="1"/>
          </p:cNvSpPr>
          <p:nvPr>
            <p:ph type="body" idx="1"/>
          </p:nvPr>
        </p:nvSpPr>
        <p:spPr/>
        <p:txBody>
          <a:bodyPr/>
          <a:lstStyle/>
          <a:p>
            <a:r>
              <a:rPr lang="en-US" dirty="0"/>
              <a:t>IT risk analysis and management</a:t>
            </a:r>
            <a:endParaRPr lang="en-US" dirty="0"/>
          </a:p>
        </p:txBody>
      </p:sp>
    </p:spTree>
    <p:extLst>
      <p:ext uri="{BB962C8B-B14F-4D97-AF65-F5344CB8AC3E}">
        <p14:creationId xmlns:p14="http://schemas.microsoft.com/office/powerpoint/2010/main" val="1749565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30</a:t>
            </a:fld>
            <a:endParaRPr lang="en-US" dirty="0"/>
          </a:p>
        </p:txBody>
      </p:sp>
      <p:sp>
        <p:nvSpPr>
          <p:cNvPr id="2" name="Title 1"/>
          <p:cNvSpPr>
            <a:spLocks noGrp="1"/>
          </p:cNvSpPr>
          <p:nvPr>
            <p:ph type="title" idx="4294967295"/>
          </p:nvPr>
        </p:nvSpPr>
        <p:spPr>
          <a:xfrm>
            <a:off x="914400" y="750889"/>
            <a:ext cx="4360863" cy="849312"/>
          </a:xfrm>
        </p:spPr>
        <p:txBody>
          <a:bodyPr>
            <a:normAutofit fontScale="90000"/>
          </a:bodyPr>
          <a:lstStyle/>
          <a:p>
            <a:r>
              <a:rPr lang="en-US" dirty="0" smtClean="0"/>
              <a:t>OCTAVE – contd.</a:t>
            </a:r>
            <a:endParaRPr lang="en-US" dirty="0"/>
          </a:p>
        </p:txBody>
      </p:sp>
      <p:sp>
        <p:nvSpPr>
          <p:cNvPr id="4" name="Content Placeholder 3"/>
          <p:cNvSpPr>
            <a:spLocks noGrp="1"/>
          </p:cNvSpPr>
          <p:nvPr>
            <p:ph sz="quarter" idx="4294967295"/>
          </p:nvPr>
        </p:nvSpPr>
        <p:spPr>
          <a:xfrm>
            <a:off x="914400" y="1676400"/>
            <a:ext cx="7391400" cy="3613150"/>
          </a:xfrm>
        </p:spPr>
        <p:txBody>
          <a:bodyPr>
            <a:noAutofit/>
          </a:bodyPr>
          <a:lstStyle/>
          <a:p>
            <a:pPr>
              <a:spcBef>
                <a:spcPts val="0"/>
              </a:spcBef>
            </a:pPr>
            <a:r>
              <a:rPr lang="en-US" sz="1800" dirty="0" smtClean="0"/>
              <a:t>Three-phased </a:t>
            </a:r>
            <a:r>
              <a:rPr lang="en-US" sz="1800" dirty="0"/>
              <a:t>approach to examine organizational and technology </a:t>
            </a:r>
            <a:r>
              <a:rPr lang="en-US" sz="1800" dirty="0" smtClean="0"/>
              <a:t>issues</a:t>
            </a:r>
          </a:p>
          <a:p>
            <a:pPr lvl="1">
              <a:spcBef>
                <a:spcPts val="0"/>
              </a:spcBef>
            </a:pPr>
            <a:r>
              <a:rPr lang="en-US" sz="1800" dirty="0" smtClean="0"/>
              <a:t>Assembles comprehensive </a:t>
            </a:r>
            <a:r>
              <a:rPr lang="en-US" sz="1800" dirty="0"/>
              <a:t>picture of the organization's information security </a:t>
            </a:r>
            <a:r>
              <a:rPr lang="en-US" sz="1800" dirty="0" smtClean="0"/>
              <a:t>needs</a:t>
            </a:r>
          </a:p>
          <a:p>
            <a:pPr>
              <a:spcBef>
                <a:spcPts val="0"/>
              </a:spcBef>
            </a:pPr>
            <a:endParaRPr lang="en-US" sz="1800" dirty="0" smtClean="0"/>
          </a:p>
          <a:p>
            <a:pPr>
              <a:spcBef>
                <a:spcPts val="0"/>
              </a:spcBef>
            </a:pPr>
            <a:endParaRPr lang="en-US" sz="1800" dirty="0"/>
          </a:p>
          <a:p>
            <a:pPr>
              <a:spcBef>
                <a:spcPts val="0"/>
              </a:spcBef>
            </a:pPr>
            <a:endParaRPr lang="en-US" sz="1800" dirty="0" smtClean="0"/>
          </a:p>
          <a:p>
            <a:pPr>
              <a:spcBef>
                <a:spcPts val="0"/>
              </a:spcBef>
            </a:pPr>
            <a:endParaRPr lang="en-US" sz="1800" dirty="0"/>
          </a:p>
          <a:p>
            <a:pPr>
              <a:spcBef>
                <a:spcPts val="0"/>
              </a:spcBef>
            </a:pPr>
            <a:endParaRPr lang="en-US" sz="1800" dirty="0" smtClean="0"/>
          </a:p>
          <a:p>
            <a:pPr>
              <a:spcBef>
                <a:spcPts val="0"/>
              </a:spcBef>
            </a:pPr>
            <a:endParaRPr lang="en-US" sz="1800" dirty="0"/>
          </a:p>
          <a:p>
            <a:pPr>
              <a:spcBef>
                <a:spcPts val="0"/>
              </a:spcBef>
            </a:pPr>
            <a:r>
              <a:rPr lang="en-US" sz="1800" dirty="0" smtClean="0"/>
              <a:t>Activities </a:t>
            </a:r>
            <a:r>
              <a:rPr lang="en-US" sz="1800" dirty="0"/>
              <a:t>supported by a catalog of good or known </a:t>
            </a:r>
            <a:r>
              <a:rPr lang="en-US" sz="1800" dirty="0" smtClean="0"/>
              <a:t>practices incl. surveys </a:t>
            </a:r>
            <a:r>
              <a:rPr lang="en-US" sz="1800" dirty="0"/>
              <a:t>and worksheets</a:t>
            </a:r>
          </a:p>
          <a:p>
            <a:pPr lvl="1">
              <a:spcBef>
                <a:spcPts val="0"/>
              </a:spcBef>
            </a:pPr>
            <a:r>
              <a:rPr lang="en-US" sz="1800" dirty="0"/>
              <a:t>Used to elicit and capture information during focused discussions and problem-solving sessions</a:t>
            </a:r>
          </a:p>
          <a:p>
            <a:pPr>
              <a:spcBef>
                <a:spcPts val="0"/>
              </a:spcBef>
            </a:pPr>
            <a:r>
              <a:rPr lang="en-US" sz="1800" dirty="0"/>
              <a:t>Many parallels</a:t>
            </a:r>
          </a:p>
          <a:p>
            <a:pPr lvl="1">
              <a:spcBef>
                <a:spcPts val="0"/>
              </a:spcBef>
            </a:pPr>
            <a:r>
              <a:rPr lang="en-US" sz="1800" dirty="0"/>
              <a:t>OCTAVE and ISO 27000</a:t>
            </a:r>
          </a:p>
          <a:p>
            <a:pPr lvl="1">
              <a:spcBef>
                <a:spcPts val="0"/>
              </a:spcBef>
            </a:pPr>
            <a:r>
              <a:rPr lang="en-US" sz="1800" dirty="0"/>
              <a:t>OCTAVE and NIST 800-39</a:t>
            </a:r>
          </a:p>
          <a:p>
            <a:pPr lvl="1">
              <a:spcBef>
                <a:spcPts val="0"/>
              </a:spcBef>
            </a:pPr>
            <a:endParaRPr lang="en-US" sz="1800" dirty="0"/>
          </a:p>
        </p:txBody>
      </p:sp>
      <p:graphicFrame>
        <p:nvGraphicFramePr>
          <p:cNvPr id="5" name="Diagram 4"/>
          <p:cNvGraphicFramePr/>
          <p:nvPr>
            <p:extLst>
              <p:ext uri="{D42A27DB-BD31-4B8C-83A1-F6EECF244321}">
                <p14:modId xmlns:p14="http://schemas.microsoft.com/office/powerpoint/2010/main" val="1449650975"/>
              </p:ext>
            </p:extLst>
          </p:nvPr>
        </p:nvGraphicFramePr>
        <p:xfrm>
          <a:off x="1143000" y="2819400"/>
          <a:ext cx="7162800"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6322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31</a:t>
            </a:fld>
            <a:endParaRPr lang="en-US"/>
          </a:p>
        </p:txBody>
      </p:sp>
      <p:sp>
        <p:nvSpPr>
          <p:cNvPr id="2" name="Title 1"/>
          <p:cNvSpPr>
            <a:spLocks noGrp="1"/>
          </p:cNvSpPr>
          <p:nvPr>
            <p:ph type="title" idx="4294967295"/>
          </p:nvPr>
        </p:nvSpPr>
        <p:spPr>
          <a:xfrm>
            <a:off x="914400" y="838200"/>
            <a:ext cx="7467600" cy="762000"/>
          </a:xfrm>
        </p:spPr>
        <p:txBody>
          <a:bodyPr>
            <a:normAutofit/>
          </a:bodyPr>
          <a:lstStyle/>
          <a:p>
            <a:r>
              <a:rPr lang="en-US" dirty="0" smtClean="0"/>
              <a:t>Sarbanes-Oxley Act</a:t>
            </a:r>
            <a:endParaRPr lang="en-US" dirty="0"/>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5" name="Date Placeholder 4"/>
          <p:cNvSpPr>
            <a:spLocks noGrp="1"/>
          </p:cNvSpPr>
          <p:nvPr>
            <p:ph type="dt" sz="half" idx="10"/>
          </p:nvPr>
        </p:nvSpPr>
        <p:spPr/>
        <p:txBody>
          <a:bodyPr/>
          <a:lstStyle/>
          <a:p>
            <a:fld id="{0C5716B8-E2AE-4303-AED1-8E7F5663B220}" type="datetime1">
              <a:rPr lang="en-US" smtClean="0"/>
              <a:t>4/30/2017</a:t>
            </a:fld>
            <a:endParaRPr lang="en-US"/>
          </a:p>
        </p:txBody>
      </p:sp>
      <p:sp>
        <p:nvSpPr>
          <p:cNvPr id="11" name="Rectangle 10"/>
          <p:cNvSpPr/>
          <p:nvPr/>
        </p:nvSpPr>
        <p:spPr>
          <a:xfrm>
            <a:off x="762000" y="1600200"/>
            <a:ext cx="8001000" cy="4493538"/>
          </a:xfrm>
          <a:prstGeom prst="rect">
            <a:avLst/>
          </a:prstGeom>
        </p:spPr>
        <p:txBody>
          <a:bodyPr wrap="square">
            <a:spAutoFit/>
          </a:bodyPr>
          <a:lstStyle/>
          <a:p>
            <a:pPr marL="285750" indent="-285750">
              <a:buFont typeface="Arial" panose="020B0604020202020204" pitchFamily="34" charset="0"/>
              <a:buChar char="•"/>
            </a:pPr>
            <a:r>
              <a:rPr lang="en-US" dirty="0" smtClean="0"/>
              <a:t>Sarbanes-Oxley </a:t>
            </a:r>
            <a:r>
              <a:rPr lang="en-US" dirty="0"/>
              <a:t>(SOX) Act of 2002 (formally known as the Public Company Accounting Reform and Investor Protection Act) </a:t>
            </a:r>
            <a:r>
              <a:rPr lang="en-US" dirty="0" smtClean="0"/>
              <a:t>and </a:t>
            </a:r>
            <a:r>
              <a:rPr lang="en-US" dirty="0"/>
              <a:t>the Public Company Accounting Oversight Board (PCAOB) were created to restore investor confidence in U.S. public markets. </a:t>
            </a:r>
            <a:endParaRPr lang="en-US" dirty="0" smtClean="0"/>
          </a:p>
          <a:p>
            <a:pPr marL="285750" indent="-285750">
              <a:buFont typeface="Arial" panose="020B0604020202020204" pitchFamily="34" charset="0"/>
              <a:buChar char="•"/>
            </a:pPr>
            <a:r>
              <a:rPr lang="en-US" dirty="0"/>
              <a:t>Holds corporate CEOs and CFOs accountable for the adequacy and effectiveness of their internal controls related to financial transactions and reporting, including the quality and integrity of information generated by their company’s applications and communications, as well as the infrastructure that supports those </a:t>
            </a:r>
            <a:r>
              <a:rPr lang="en-US" dirty="0" smtClean="0"/>
              <a:t>applications—increased reliance on IS managers to implement, manage, and monitor the applicable controls</a:t>
            </a:r>
            <a:endParaRPr lang="en-US" dirty="0"/>
          </a:p>
          <a:p>
            <a:pPr marL="285750" indent="-285750">
              <a:buFont typeface="Arial" panose="020B0604020202020204" pitchFamily="34" charset="0"/>
              <a:buChar char="•"/>
            </a:pPr>
            <a:endParaRPr lang="en-US" sz="800" b="1" dirty="0" smtClean="0"/>
          </a:p>
          <a:p>
            <a:pPr marL="285750" indent="-285750">
              <a:buFont typeface="Arial" panose="020B0604020202020204" pitchFamily="34" charset="0"/>
              <a:buChar char="•"/>
            </a:pPr>
            <a:r>
              <a:rPr lang="en-US" b="1" dirty="0" smtClean="0"/>
              <a:t>Goal</a:t>
            </a:r>
            <a:r>
              <a:rPr lang="en-US" dirty="0" smtClean="0"/>
              <a:t>:  Enhance </a:t>
            </a:r>
            <a:r>
              <a:rPr lang="en-US" dirty="0"/>
              <a:t>corporate responsibility, enhance financial disclosures, and deter corporate and accounting fraud. </a:t>
            </a:r>
            <a:endParaRPr lang="en-US" dirty="0" smtClean="0"/>
          </a:p>
          <a:p>
            <a:pPr marL="285750" indent="-285750">
              <a:buFont typeface="Arial" panose="020B0604020202020204" pitchFamily="34" charset="0"/>
              <a:buChar char="•"/>
            </a:pPr>
            <a:endParaRPr lang="en-US" sz="800" b="1" dirty="0" smtClean="0"/>
          </a:p>
          <a:p>
            <a:pPr marL="285750" indent="-285750">
              <a:buFont typeface="Arial" panose="020B0604020202020204" pitchFamily="34" charset="0"/>
              <a:buChar char="•"/>
            </a:pPr>
            <a:r>
              <a:rPr lang="en-US" b="1" dirty="0" smtClean="0"/>
              <a:t>Controls</a:t>
            </a:r>
            <a:r>
              <a:rPr lang="en-US" dirty="0" smtClean="0"/>
              <a:t>:  C</a:t>
            </a:r>
            <a:r>
              <a:rPr lang="en-US" b="1" dirty="0" smtClean="0"/>
              <a:t>onfidentiality</a:t>
            </a:r>
            <a:r>
              <a:rPr lang="en-US" b="1" dirty="0"/>
              <a:t>, integrity, and availability </a:t>
            </a:r>
            <a:r>
              <a:rPr lang="en-US" dirty="0"/>
              <a:t>of financial </a:t>
            </a:r>
            <a:r>
              <a:rPr lang="en-US" dirty="0" smtClean="0"/>
              <a:t>data; must </a:t>
            </a:r>
            <a:r>
              <a:rPr lang="en-US" dirty="0"/>
              <a:t>be audited externally, </a:t>
            </a:r>
            <a:r>
              <a:rPr lang="en-US" dirty="0" smtClean="0"/>
              <a:t>statement </a:t>
            </a:r>
            <a:r>
              <a:rPr lang="en-US" dirty="0"/>
              <a:t>of control must be included in the annual corporate report filed with the </a:t>
            </a:r>
            <a:r>
              <a:rPr lang="en-US" dirty="0" smtClean="0"/>
              <a:t>SEC.</a:t>
            </a:r>
            <a:endParaRPr lang="en-US" dirty="0"/>
          </a:p>
        </p:txBody>
      </p:sp>
    </p:spTree>
    <p:extLst>
      <p:ext uri="{BB962C8B-B14F-4D97-AF65-F5344CB8AC3E}">
        <p14:creationId xmlns:p14="http://schemas.microsoft.com/office/powerpoint/2010/main" val="3541744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32</a:t>
            </a:fld>
            <a:endParaRPr lang="en-US"/>
          </a:p>
        </p:txBody>
      </p:sp>
      <p:sp>
        <p:nvSpPr>
          <p:cNvPr id="2" name="Title 1"/>
          <p:cNvSpPr>
            <a:spLocks noGrp="1"/>
          </p:cNvSpPr>
          <p:nvPr>
            <p:ph type="title" idx="4294967295"/>
          </p:nvPr>
        </p:nvSpPr>
        <p:spPr>
          <a:xfrm>
            <a:off x="533400" y="838200"/>
            <a:ext cx="8153400" cy="762000"/>
          </a:xfrm>
        </p:spPr>
        <p:txBody>
          <a:bodyPr>
            <a:normAutofit fontScale="90000"/>
          </a:bodyPr>
          <a:lstStyle/>
          <a:p>
            <a:r>
              <a:rPr lang="en-US" dirty="0" smtClean="0"/>
              <a:t>Sarbanes-Oxley Act:  Key Sections</a:t>
            </a:r>
            <a:endParaRPr lang="en-US" dirty="0"/>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5" name="Date Placeholder 4"/>
          <p:cNvSpPr>
            <a:spLocks noGrp="1"/>
          </p:cNvSpPr>
          <p:nvPr>
            <p:ph type="dt" sz="half" idx="10"/>
          </p:nvPr>
        </p:nvSpPr>
        <p:spPr/>
        <p:txBody>
          <a:bodyPr/>
          <a:lstStyle/>
          <a:p>
            <a:fld id="{0C5716B8-E2AE-4303-AED1-8E7F5663B220}" type="datetime1">
              <a:rPr lang="en-US" smtClean="0"/>
              <a:t>4/30/2017</a:t>
            </a:fld>
            <a:endParaRPr lang="en-US" dirty="0"/>
          </a:p>
        </p:txBody>
      </p:sp>
      <p:sp>
        <p:nvSpPr>
          <p:cNvPr id="11" name="Rectangle 10"/>
          <p:cNvSpPr/>
          <p:nvPr/>
        </p:nvSpPr>
        <p:spPr>
          <a:xfrm>
            <a:off x="762000" y="1721346"/>
            <a:ext cx="7543800" cy="3724096"/>
          </a:xfrm>
          <a:prstGeom prst="rect">
            <a:avLst/>
          </a:prstGeom>
        </p:spPr>
        <p:txBody>
          <a:bodyPr wrap="square">
            <a:spAutoFit/>
          </a:bodyPr>
          <a:lstStyle/>
          <a:p>
            <a:r>
              <a:rPr lang="en-US" b="1" dirty="0"/>
              <a:t>Section </a:t>
            </a:r>
            <a:r>
              <a:rPr lang="en-US" b="1" dirty="0" smtClean="0"/>
              <a:t>101:  PCAOB</a:t>
            </a:r>
            <a:endParaRPr lang="en-US" b="1" dirty="0"/>
          </a:p>
          <a:p>
            <a:pPr marL="285750" indent="-285750">
              <a:buFont typeface="Arial" panose="020B0604020202020204" pitchFamily="34" charset="0"/>
              <a:buChar char="•"/>
            </a:pPr>
            <a:r>
              <a:rPr lang="en-US" sz="1600" dirty="0" smtClean="0"/>
              <a:t>Established </a:t>
            </a:r>
            <a:r>
              <a:rPr lang="en-US" sz="1600" dirty="0"/>
              <a:t>as the governing agency to create auditing standards and rules for public </a:t>
            </a:r>
            <a:r>
              <a:rPr lang="en-US" sz="1600" dirty="0" smtClean="0"/>
              <a:t>companies and given </a:t>
            </a:r>
            <a:r>
              <a:rPr lang="en-US" sz="1600" dirty="0"/>
              <a:t>the authority to regulate the accounting firms that audit public companies. </a:t>
            </a:r>
            <a:endParaRPr lang="en-US" sz="1600" dirty="0" smtClean="0"/>
          </a:p>
          <a:p>
            <a:pPr marL="285750" indent="-285750">
              <a:buFont typeface="Arial" panose="020B0604020202020204" pitchFamily="34" charset="0"/>
              <a:buChar char="•"/>
            </a:pPr>
            <a:endParaRPr lang="en-US" sz="800" dirty="0"/>
          </a:p>
          <a:p>
            <a:r>
              <a:rPr lang="en-US" b="1" dirty="0" smtClean="0"/>
              <a:t>Section </a:t>
            </a:r>
            <a:r>
              <a:rPr lang="en-US" b="1" dirty="0"/>
              <a:t>404</a:t>
            </a:r>
          </a:p>
          <a:p>
            <a:pPr marL="285750" indent="-285750">
              <a:buFont typeface="Arial" panose="020B0604020202020204" pitchFamily="34" charset="0"/>
              <a:buChar char="•"/>
            </a:pPr>
            <a:r>
              <a:rPr lang="en-US" sz="1600" dirty="0" smtClean="0"/>
              <a:t>CEO </a:t>
            </a:r>
            <a:r>
              <a:rPr lang="en-US" sz="1600" dirty="0"/>
              <a:t>and CFO attest that internal controls are in place, documented, and effective. Management assessment contains four parts. </a:t>
            </a:r>
          </a:p>
          <a:p>
            <a:pPr marL="800100" lvl="1" indent="-342900">
              <a:buFont typeface="+mj-lt"/>
              <a:buAutoNum type="arabicPeriod"/>
            </a:pPr>
            <a:r>
              <a:rPr lang="en-US" sz="1600" dirty="0" err="1" smtClean="0"/>
              <a:t>Mgmt</a:t>
            </a:r>
            <a:r>
              <a:rPr lang="en-US" sz="1600" dirty="0" smtClean="0"/>
              <a:t> responsibility for existence </a:t>
            </a:r>
            <a:r>
              <a:rPr lang="en-US" sz="1600" dirty="0"/>
              <a:t>and rigidity of internal controls</a:t>
            </a:r>
          </a:p>
          <a:p>
            <a:pPr marL="800100" lvl="1" indent="-342900">
              <a:buFont typeface="+mj-lt"/>
              <a:buAutoNum type="arabicPeriod"/>
            </a:pPr>
            <a:r>
              <a:rPr lang="en-US" sz="1600" dirty="0" smtClean="0"/>
              <a:t>Evaluation </a:t>
            </a:r>
            <a:r>
              <a:rPr lang="en-US" sz="1600" dirty="0"/>
              <a:t>of the effectiveness of internal controls</a:t>
            </a:r>
          </a:p>
          <a:p>
            <a:pPr marL="800100" lvl="1" indent="-342900">
              <a:buFont typeface="+mj-lt"/>
              <a:buAutoNum type="arabicPeriod"/>
            </a:pPr>
            <a:r>
              <a:rPr lang="en-US" sz="1600" dirty="0" smtClean="0"/>
              <a:t>Statement </a:t>
            </a:r>
            <a:r>
              <a:rPr lang="en-US" sz="1600" dirty="0"/>
              <a:t>of the framework used to evaluate the effectiveness of </a:t>
            </a:r>
            <a:r>
              <a:rPr lang="en-US" sz="1600" dirty="0" smtClean="0"/>
              <a:t>controls</a:t>
            </a:r>
          </a:p>
          <a:p>
            <a:pPr marL="800100" lvl="1" indent="-342900">
              <a:buFont typeface="+mj-lt"/>
              <a:buAutoNum type="arabicPeriod"/>
            </a:pPr>
            <a:r>
              <a:rPr lang="en-US" sz="1600" dirty="0" smtClean="0"/>
              <a:t>The </a:t>
            </a:r>
            <a:r>
              <a:rPr lang="en-US" sz="1600" dirty="0"/>
              <a:t>company’s external auditor must separately attest that management’s statement concerning the effectiveness of internal controls is accurate</a:t>
            </a:r>
            <a:r>
              <a:rPr lang="en-US" sz="1600" dirty="0" smtClean="0"/>
              <a:t>.</a:t>
            </a:r>
            <a:endParaRPr lang="en-US" sz="1600" dirty="0"/>
          </a:p>
        </p:txBody>
      </p:sp>
      <p:sp>
        <p:nvSpPr>
          <p:cNvPr id="6" name="Rectangle 5"/>
          <p:cNvSpPr/>
          <p:nvPr/>
        </p:nvSpPr>
        <p:spPr>
          <a:xfrm>
            <a:off x="685800" y="5449669"/>
            <a:ext cx="78486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b="1" dirty="0">
                <a:solidFill>
                  <a:schemeClr val="tx1"/>
                </a:solidFill>
              </a:rPr>
              <a:t>Management is prohibited from stating that internal controls are effective if one or more material weaknesses exist in the </a:t>
            </a:r>
            <a:r>
              <a:rPr lang="en-US" b="1" dirty="0" smtClean="0">
                <a:solidFill>
                  <a:schemeClr val="tx1"/>
                </a:solidFill>
              </a:rPr>
              <a:t>controls.</a:t>
            </a:r>
            <a:endParaRPr lang="en-US" b="1" dirty="0">
              <a:solidFill>
                <a:schemeClr val="tx1"/>
              </a:solidFill>
            </a:endParaRPr>
          </a:p>
        </p:txBody>
      </p:sp>
    </p:spTree>
    <p:extLst>
      <p:ext uri="{BB962C8B-B14F-4D97-AF65-F5344CB8AC3E}">
        <p14:creationId xmlns:p14="http://schemas.microsoft.com/office/powerpoint/2010/main" val="2091464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33</a:t>
            </a:fld>
            <a:endParaRPr lang="en-US"/>
          </a:p>
        </p:txBody>
      </p:sp>
      <p:sp>
        <p:nvSpPr>
          <p:cNvPr id="2" name="Title 1"/>
          <p:cNvSpPr>
            <a:spLocks noGrp="1"/>
          </p:cNvSpPr>
          <p:nvPr>
            <p:ph type="title" idx="4294967295"/>
          </p:nvPr>
        </p:nvSpPr>
        <p:spPr>
          <a:xfrm>
            <a:off x="533400" y="838200"/>
            <a:ext cx="8153400" cy="762000"/>
          </a:xfrm>
        </p:spPr>
        <p:txBody>
          <a:bodyPr>
            <a:normAutofit fontScale="90000"/>
          </a:bodyPr>
          <a:lstStyle/>
          <a:p>
            <a:r>
              <a:rPr lang="en-US" dirty="0" smtClean="0"/>
              <a:t>Sarbanes-Oxley Act:  Key Sections</a:t>
            </a:r>
            <a:endParaRPr lang="en-US" dirty="0"/>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5" name="Date Placeholder 4"/>
          <p:cNvSpPr>
            <a:spLocks noGrp="1"/>
          </p:cNvSpPr>
          <p:nvPr>
            <p:ph type="dt" sz="half" idx="10"/>
          </p:nvPr>
        </p:nvSpPr>
        <p:spPr/>
        <p:txBody>
          <a:bodyPr/>
          <a:lstStyle/>
          <a:p>
            <a:fld id="{0C5716B8-E2AE-4303-AED1-8E7F5663B220}" type="datetime1">
              <a:rPr lang="en-US" smtClean="0"/>
              <a:t>4/30/2017</a:t>
            </a:fld>
            <a:endParaRPr lang="en-US"/>
          </a:p>
        </p:txBody>
      </p:sp>
      <p:sp>
        <p:nvSpPr>
          <p:cNvPr id="11" name="Rectangle 10"/>
          <p:cNvSpPr/>
          <p:nvPr/>
        </p:nvSpPr>
        <p:spPr>
          <a:xfrm>
            <a:off x="762000" y="1688068"/>
            <a:ext cx="8001000" cy="369332"/>
          </a:xfrm>
          <a:prstGeom prst="rect">
            <a:avLst/>
          </a:prstGeom>
        </p:spPr>
        <p:txBody>
          <a:bodyPr wrap="square">
            <a:spAutoFit/>
          </a:bodyPr>
          <a:lstStyle/>
          <a:p>
            <a:r>
              <a:rPr lang="en-US" b="1" dirty="0" smtClean="0"/>
              <a:t>Section 302:  CEO &amp; CFO &amp; Auditor</a:t>
            </a:r>
            <a:endParaRPr lang="en-US" sz="1600" dirty="0" smtClean="0"/>
          </a:p>
        </p:txBody>
      </p:sp>
      <p:graphicFrame>
        <p:nvGraphicFramePr>
          <p:cNvPr id="6" name="Diagram 5"/>
          <p:cNvGraphicFramePr/>
          <p:nvPr>
            <p:extLst>
              <p:ext uri="{D42A27DB-BD31-4B8C-83A1-F6EECF244321}">
                <p14:modId xmlns:p14="http://schemas.microsoft.com/office/powerpoint/2010/main" val="3315056679"/>
              </p:ext>
            </p:extLst>
          </p:nvPr>
        </p:nvGraphicFramePr>
        <p:xfrm>
          <a:off x="838200" y="1905000"/>
          <a:ext cx="7315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364" name="Picture 4" descr="https://www.masergy.com/sites/default/files/sox-compla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77031">
            <a:off x="5464097" y="3895692"/>
            <a:ext cx="2283827" cy="230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21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34</a:t>
            </a:fld>
            <a:endParaRPr lang="en-US"/>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mtClean="0"/>
              <a:t>Sarbanes-Oxley Act:  Key Sections</a:t>
            </a:r>
            <a:endParaRPr lang="en-US" dirty="0"/>
          </a:p>
        </p:txBody>
      </p:sp>
      <p:grpSp>
        <p:nvGrpSpPr>
          <p:cNvPr id="8" name="Group 7"/>
          <p:cNvGrpSpPr/>
          <p:nvPr/>
        </p:nvGrpSpPr>
        <p:grpSpPr>
          <a:xfrm>
            <a:off x="1199510" y="1611624"/>
            <a:ext cx="6801490" cy="4773168"/>
            <a:chOff x="914400" y="1611624"/>
            <a:chExt cx="6801490" cy="4773168"/>
          </a:xfrm>
        </p:grpSpPr>
        <p:pic>
          <p:nvPicPr>
            <p:cNvPr id="5" name="Picture 6" descr="http://www.iim-edu.org/thinktank/publications/executive-journal/SOXComplianceProjec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11624"/>
              <a:ext cx="6172200" cy="47731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rot="16200000">
              <a:off x="5106725" y="3675042"/>
              <a:ext cx="4572000" cy="646331"/>
            </a:xfrm>
            <a:prstGeom prst="rect">
              <a:avLst/>
            </a:prstGeom>
          </p:spPr>
          <p:txBody>
            <a:bodyPr>
              <a:spAutoFit/>
            </a:bodyPr>
            <a:lstStyle/>
            <a:p>
              <a:r>
                <a:rPr lang="en-US" sz="1200" dirty="0">
                  <a:hlinkClick r:id="rId3"/>
                </a:rPr>
                <a:t>http://</a:t>
              </a:r>
              <a:r>
                <a:rPr lang="en-US" sz="1200" dirty="0" smtClean="0">
                  <a:hlinkClick r:id="rId3"/>
                </a:rPr>
                <a:t>www.iim-edu.org/thinktank/publications/executive-journal/corporate-governance-sarbanes-oxley-best-practices-paper/index.htm</a:t>
              </a:r>
              <a:r>
                <a:rPr lang="en-US" sz="1200" dirty="0" smtClean="0"/>
                <a:t> </a:t>
              </a:r>
              <a:endParaRPr lang="en-US" sz="1200" dirty="0"/>
            </a:p>
          </p:txBody>
        </p:sp>
      </p:grpSp>
    </p:spTree>
    <p:extLst>
      <p:ext uri="{BB962C8B-B14F-4D97-AF65-F5344CB8AC3E}">
        <p14:creationId xmlns:p14="http://schemas.microsoft.com/office/powerpoint/2010/main" val="750232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35</a:t>
            </a:fld>
            <a:endParaRPr lang="en-US"/>
          </a:p>
        </p:txBody>
      </p:sp>
      <p:sp>
        <p:nvSpPr>
          <p:cNvPr id="2" name="Title 1"/>
          <p:cNvSpPr>
            <a:spLocks noGrp="1"/>
          </p:cNvSpPr>
          <p:nvPr>
            <p:ph type="title" idx="4294967295"/>
          </p:nvPr>
        </p:nvSpPr>
        <p:spPr>
          <a:xfrm>
            <a:off x="533400" y="838200"/>
            <a:ext cx="8153400" cy="762000"/>
          </a:xfrm>
        </p:spPr>
        <p:txBody>
          <a:bodyPr>
            <a:normAutofit fontScale="90000"/>
          </a:bodyPr>
          <a:lstStyle/>
          <a:p>
            <a:r>
              <a:rPr lang="en-US" dirty="0" smtClean="0"/>
              <a:t>Sarbanes-Oxley Act:  Key Sections</a:t>
            </a:r>
            <a:endParaRPr lang="en-US" dirty="0"/>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5" name="Date Placeholder 4"/>
          <p:cNvSpPr>
            <a:spLocks noGrp="1"/>
          </p:cNvSpPr>
          <p:nvPr>
            <p:ph type="dt" sz="half" idx="10"/>
          </p:nvPr>
        </p:nvSpPr>
        <p:spPr/>
        <p:txBody>
          <a:bodyPr/>
          <a:lstStyle/>
          <a:p>
            <a:fld id="{0C5716B8-E2AE-4303-AED1-8E7F5663B220}" type="datetime1">
              <a:rPr lang="en-US" smtClean="0"/>
              <a:t>4/30/2017</a:t>
            </a:fld>
            <a:endParaRPr lang="en-US" dirty="0"/>
          </a:p>
        </p:txBody>
      </p:sp>
      <p:sp>
        <p:nvSpPr>
          <p:cNvPr id="11" name="Rectangle 10"/>
          <p:cNvSpPr/>
          <p:nvPr/>
        </p:nvSpPr>
        <p:spPr>
          <a:xfrm>
            <a:off x="762000" y="1659791"/>
            <a:ext cx="7467600" cy="4031873"/>
          </a:xfrm>
          <a:prstGeom prst="rect">
            <a:avLst/>
          </a:prstGeom>
        </p:spPr>
        <p:txBody>
          <a:bodyPr wrap="square">
            <a:spAutoFit/>
          </a:bodyPr>
          <a:lstStyle/>
          <a:p>
            <a:r>
              <a:rPr lang="en-US" b="1" dirty="0" smtClean="0"/>
              <a:t>Section </a:t>
            </a:r>
            <a:r>
              <a:rPr lang="en-US" b="1" dirty="0"/>
              <a:t>409</a:t>
            </a:r>
          </a:p>
          <a:p>
            <a:pPr marL="285750" indent="-285750">
              <a:buFont typeface="Arial" panose="020B0604020202020204" pitchFamily="34" charset="0"/>
              <a:buChar char="•"/>
            </a:pPr>
            <a:r>
              <a:rPr lang="en-US" sz="1600" dirty="0" smtClean="0"/>
              <a:t>CEO </a:t>
            </a:r>
            <a:r>
              <a:rPr lang="en-US" sz="1600" dirty="0"/>
              <a:t>and CFO will ensure “rapid and current public disclosure” of any material event that could affect the company’s financial or operational </a:t>
            </a:r>
            <a:r>
              <a:rPr lang="en-US" sz="1600" dirty="0" smtClean="0"/>
              <a:t>performance (company </a:t>
            </a:r>
            <a:r>
              <a:rPr lang="en-US" sz="1600" dirty="0"/>
              <a:t>restructuring, </a:t>
            </a:r>
            <a:r>
              <a:rPr lang="en-US" sz="1600" dirty="0" smtClean="0"/>
              <a:t>key personnel changes, </a:t>
            </a:r>
            <a:r>
              <a:rPr lang="en-US" sz="1600" dirty="0"/>
              <a:t>budget overruns on IT projects, </a:t>
            </a:r>
            <a:r>
              <a:rPr lang="en-US" sz="1600" dirty="0" smtClean="0"/>
              <a:t>stock </a:t>
            </a:r>
            <a:r>
              <a:rPr lang="en-US" sz="1600" dirty="0"/>
              <a:t>sales by corporate </a:t>
            </a:r>
            <a:r>
              <a:rPr lang="en-US" sz="1600" dirty="0" smtClean="0"/>
              <a:t>officers, new </a:t>
            </a:r>
            <a:r>
              <a:rPr lang="en-US" sz="1600" dirty="0"/>
              <a:t>financial or operational application that </a:t>
            </a:r>
            <a:r>
              <a:rPr lang="en-US" sz="1600" dirty="0" smtClean="0"/>
              <a:t>may “not </a:t>
            </a:r>
            <a:r>
              <a:rPr lang="en-US" sz="1600" dirty="0"/>
              <a:t>work.” </a:t>
            </a:r>
          </a:p>
          <a:p>
            <a:endParaRPr lang="en-US" b="1" dirty="0" smtClean="0"/>
          </a:p>
          <a:p>
            <a:r>
              <a:rPr lang="en-US" b="1" dirty="0" smtClean="0"/>
              <a:t>Section </a:t>
            </a:r>
            <a:r>
              <a:rPr lang="en-US" b="1" dirty="0"/>
              <a:t>906</a:t>
            </a:r>
          </a:p>
          <a:p>
            <a:pPr marL="285750" indent="-285750">
              <a:buFont typeface="Arial" panose="020B0604020202020204" pitchFamily="34" charset="0"/>
              <a:buChar char="•"/>
            </a:pPr>
            <a:r>
              <a:rPr lang="en-US" sz="1600" dirty="0" smtClean="0"/>
              <a:t>Every </a:t>
            </a:r>
            <a:r>
              <a:rPr lang="en-US" sz="1600" dirty="0"/>
              <a:t>periodic report with financial information must be accompanied by a written statement by the CEO and CFO. </a:t>
            </a:r>
            <a:endParaRPr lang="en-US" sz="1600" dirty="0" smtClean="0"/>
          </a:p>
          <a:p>
            <a:pPr marL="285750" indent="-285750">
              <a:buFont typeface="Arial" panose="020B0604020202020204" pitchFamily="34" charset="0"/>
              <a:buChar char="•"/>
            </a:pPr>
            <a:r>
              <a:rPr lang="en-US" sz="1600" dirty="0" smtClean="0"/>
              <a:t>The </a:t>
            </a:r>
            <a:r>
              <a:rPr lang="en-US" sz="1600" dirty="0"/>
              <a:t>content of this report fairly represents the financial condition of the company. </a:t>
            </a:r>
            <a:endParaRPr lang="en-US" sz="1600" dirty="0" smtClean="0"/>
          </a:p>
          <a:p>
            <a:pPr marL="285750" indent="-285750">
              <a:buFont typeface="Arial" panose="020B0604020202020204" pitchFamily="34" charset="0"/>
              <a:buChar char="•"/>
            </a:pPr>
            <a:r>
              <a:rPr lang="en-US" sz="1600" dirty="0" smtClean="0"/>
              <a:t>Fines </a:t>
            </a:r>
            <a:r>
              <a:rPr lang="en-US" sz="1600" dirty="0"/>
              <a:t>and </a:t>
            </a:r>
            <a:r>
              <a:rPr lang="en-US" sz="1600" dirty="0" smtClean="0"/>
              <a:t>prison terms for </a:t>
            </a:r>
            <a:r>
              <a:rPr lang="en-US" sz="1600" dirty="0"/>
              <a:t>either knowingly or unknowingly submitting a false statement. </a:t>
            </a:r>
            <a:r>
              <a:rPr lang="en-US" sz="1600" dirty="0" smtClean="0"/>
              <a:t>Also </a:t>
            </a:r>
            <a:r>
              <a:rPr lang="en-US" sz="1600" dirty="0"/>
              <a:t>criminal penalties for failure of corporate officers to certify the financial reports in a timely manner</a:t>
            </a:r>
            <a:r>
              <a:rPr lang="en-US" sz="1600" dirty="0" smtClean="0"/>
              <a:t>.</a:t>
            </a:r>
            <a:endParaRPr lang="en-US" sz="1600" dirty="0"/>
          </a:p>
        </p:txBody>
      </p:sp>
    </p:spTree>
    <p:extLst>
      <p:ext uri="{BB962C8B-B14F-4D97-AF65-F5344CB8AC3E}">
        <p14:creationId xmlns:p14="http://schemas.microsoft.com/office/powerpoint/2010/main" val="3401172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36</a:t>
            </a:fld>
            <a:endParaRPr lang="en-US"/>
          </a:p>
        </p:txBody>
      </p:sp>
      <p:sp>
        <p:nvSpPr>
          <p:cNvPr id="2" name="Title 1"/>
          <p:cNvSpPr>
            <a:spLocks noGrp="1"/>
          </p:cNvSpPr>
          <p:nvPr>
            <p:ph type="title" idx="4294967295"/>
          </p:nvPr>
        </p:nvSpPr>
        <p:spPr>
          <a:xfrm>
            <a:off x="533400" y="838200"/>
            <a:ext cx="8153400" cy="762000"/>
          </a:xfrm>
        </p:spPr>
        <p:txBody>
          <a:bodyPr>
            <a:normAutofit fontScale="90000"/>
          </a:bodyPr>
          <a:lstStyle/>
          <a:p>
            <a:r>
              <a:rPr lang="en-US" dirty="0" smtClean="0"/>
              <a:t>Sarbanes-Oxley Act:  Key Sections</a:t>
            </a:r>
            <a:endParaRPr lang="en-US" dirty="0"/>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5" name="Date Placeholder 4"/>
          <p:cNvSpPr>
            <a:spLocks noGrp="1"/>
          </p:cNvSpPr>
          <p:nvPr>
            <p:ph type="dt" sz="half" idx="10"/>
          </p:nvPr>
        </p:nvSpPr>
        <p:spPr/>
        <p:txBody>
          <a:bodyPr/>
          <a:lstStyle/>
          <a:p>
            <a:fld id="{0C5716B8-E2AE-4303-AED1-8E7F5663B220}" type="datetime1">
              <a:rPr lang="en-US" smtClean="0"/>
              <a:t>4/30/2017</a:t>
            </a:fld>
            <a:endParaRPr lang="en-US" dirty="0"/>
          </a:p>
        </p:txBody>
      </p:sp>
      <p:sp>
        <p:nvSpPr>
          <p:cNvPr id="11" name="Rectangle 10"/>
          <p:cNvSpPr/>
          <p:nvPr/>
        </p:nvSpPr>
        <p:spPr>
          <a:xfrm>
            <a:off x="762000" y="1677412"/>
            <a:ext cx="7696200" cy="4124206"/>
          </a:xfrm>
          <a:prstGeom prst="rect">
            <a:avLst/>
          </a:prstGeom>
        </p:spPr>
        <p:txBody>
          <a:bodyPr wrap="square">
            <a:spAutoFit/>
          </a:bodyPr>
          <a:lstStyle/>
          <a:p>
            <a:r>
              <a:rPr lang="en-US" b="1" dirty="0"/>
              <a:t>Public Company Auditing </a:t>
            </a:r>
            <a:endParaRPr lang="en-US" b="1" dirty="0" smtClean="0"/>
          </a:p>
          <a:p>
            <a:r>
              <a:rPr lang="en-US" b="1" dirty="0" smtClean="0"/>
              <a:t>Oversight Board </a:t>
            </a:r>
            <a:r>
              <a:rPr lang="en-US" dirty="0" smtClean="0"/>
              <a:t>(</a:t>
            </a:r>
            <a:r>
              <a:rPr lang="en-US" b="1" dirty="0" smtClean="0"/>
              <a:t>PCAOB) </a:t>
            </a:r>
          </a:p>
          <a:p>
            <a:r>
              <a:rPr lang="en-US" b="1" dirty="0" smtClean="0"/>
              <a:t>Auditing </a:t>
            </a:r>
            <a:r>
              <a:rPr lang="en-US" b="1" dirty="0"/>
              <a:t>Standard No. 2</a:t>
            </a:r>
            <a:r>
              <a:rPr lang="en-US" dirty="0"/>
              <a:t> </a:t>
            </a:r>
            <a:endParaRPr lang="en-US"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On </a:t>
            </a:r>
            <a:r>
              <a:rPr lang="en-US" sz="1600" dirty="0"/>
              <a:t>March 9, 2004, </a:t>
            </a:r>
            <a:r>
              <a:rPr lang="en-US" sz="1600" dirty="0" smtClean="0"/>
              <a:t>PCAOB </a:t>
            </a:r>
            <a:r>
              <a:rPr lang="en-US" sz="1600" dirty="0"/>
              <a:t>approved Auditing Standard No. 2</a:t>
            </a:r>
            <a:r>
              <a:rPr lang="en-US" sz="1600" dirty="0" smtClean="0"/>
              <a:t>, </a:t>
            </a:r>
            <a:r>
              <a:rPr lang="en-US" sz="1600" dirty="0"/>
              <a:t>“An Audit of Internal Control over Financial Reporting Performed in Conjunction with an Audit of Financial Statements.” </a:t>
            </a:r>
            <a:endParaRPr lang="en-US" sz="1600" dirty="0" smtClean="0"/>
          </a:p>
          <a:p>
            <a:pPr marL="285750" indent="-285750">
              <a:buFont typeface="Arial" panose="020B0604020202020204" pitchFamily="34" charset="0"/>
              <a:buChar char="•"/>
            </a:pPr>
            <a:r>
              <a:rPr lang="en-US" sz="1600" dirty="0" smtClean="0"/>
              <a:t>Establishes requirements </a:t>
            </a:r>
            <a:r>
              <a:rPr lang="en-US" sz="1600" dirty="0"/>
              <a:t>for performing an audit of internal control over financial reporting and provides </a:t>
            </a:r>
            <a:r>
              <a:rPr lang="en-US" sz="1600" dirty="0" smtClean="0"/>
              <a:t>important </a:t>
            </a:r>
            <a:r>
              <a:rPr lang="en-US" sz="1600" dirty="0"/>
              <a:t>directions on the scope and approach required of corporation management and external auditors. </a:t>
            </a:r>
            <a:endParaRPr lang="en-US" sz="1600" dirty="0" smtClean="0"/>
          </a:p>
          <a:p>
            <a:pPr marL="285750" indent="-285750">
              <a:buFont typeface="Arial" panose="020B0604020202020204" pitchFamily="34" charset="0"/>
              <a:buChar char="•"/>
            </a:pPr>
            <a:r>
              <a:rPr lang="en-US" sz="1600" dirty="0" smtClean="0"/>
              <a:t>Provides </a:t>
            </a:r>
            <a:r>
              <a:rPr lang="en-US" sz="1600" dirty="0"/>
              <a:t>guidance on </a:t>
            </a:r>
            <a:r>
              <a:rPr lang="en-US" sz="1600" dirty="0" smtClean="0"/>
              <a:t>the controls </a:t>
            </a:r>
            <a:r>
              <a:rPr lang="en-US" sz="1600" dirty="0"/>
              <a:t>that should be considered, including program development, program changes, computer operations, and access to programs and data. </a:t>
            </a:r>
            <a:endParaRPr lang="en-US" sz="1600" dirty="0" smtClean="0"/>
          </a:p>
          <a:p>
            <a:pPr marL="285750" indent="-285750">
              <a:buFont typeface="Arial" panose="020B0604020202020204" pitchFamily="34" charset="0"/>
              <a:buChar char="•"/>
            </a:pPr>
            <a:r>
              <a:rPr lang="en-US" sz="1600" dirty="0"/>
              <a:t>A</a:t>
            </a:r>
            <a:r>
              <a:rPr lang="en-US" sz="1600" dirty="0" smtClean="0"/>
              <a:t>ddresses financial </a:t>
            </a:r>
            <a:r>
              <a:rPr lang="en-US" sz="1600" dirty="0"/>
              <a:t>reporting controls that should be in place for a period before the attestation date and the controls that may operate after the attestation date</a:t>
            </a:r>
            <a:r>
              <a:rPr lang="en-US" sz="1600" dirty="0" smtClean="0"/>
              <a:t>.</a:t>
            </a:r>
          </a:p>
          <a:p>
            <a:pPr marL="285750" indent="-285750">
              <a:buFont typeface="Arial" panose="020B0604020202020204" pitchFamily="34" charset="0"/>
              <a:buChar char="•"/>
            </a:pPr>
            <a:r>
              <a:rPr lang="en-US" sz="1600" dirty="0" smtClean="0"/>
              <a:t>Supplemented and simplified by </a:t>
            </a:r>
            <a:r>
              <a:rPr lang="en-US" sz="1600" dirty="0" smtClean="0">
                <a:hlinkClick r:id="rId3"/>
              </a:rPr>
              <a:t>Auditing Standard no. 5</a:t>
            </a:r>
            <a:r>
              <a:rPr lang="en-US" sz="1600" dirty="0" smtClean="0"/>
              <a:t> in 2007.</a:t>
            </a:r>
            <a:endParaRPr lang="en-US" sz="1600" dirty="0"/>
          </a:p>
        </p:txBody>
      </p:sp>
      <p:sp>
        <p:nvSpPr>
          <p:cNvPr id="6" name="AutoShape 2" descr="Image result for pcao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828800"/>
            <a:ext cx="20859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215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37</a:t>
            </a:fld>
            <a:endParaRPr lang="en-US"/>
          </a:p>
        </p:txBody>
      </p:sp>
      <p:sp>
        <p:nvSpPr>
          <p:cNvPr id="5" name="Rectangle 4"/>
          <p:cNvSpPr/>
          <p:nvPr/>
        </p:nvSpPr>
        <p:spPr>
          <a:xfrm>
            <a:off x="533400" y="1663303"/>
            <a:ext cx="8229600" cy="4247317"/>
          </a:xfrm>
          <a:prstGeom prst="rect">
            <a:avLst/>
          </a:prstGeom>
        </p:spPr>
        <p:txBody>
          <a:bodyPr wrap="square">
            <a:spAutoFit/>
          </a:bodyPr>
          <a:lstStyle/>
          <a:p>
            <a:r>
              <a:rPr lang="en-US" dirty="0" smtClean="0"/>
              <a:t>Enterprise</a:t>
            </a:r>
            <a:r>
              <a:rPr lang="en-US" b="1" dirty="0" smtClean="0"/>
              <a:t> </a:t>
            </a:r>
            <a:r>
              <a:rPr lang="en-US" dirty="0" smtClean="0"/>
              <a:t>applications and services support creation, storage, processing, and reporting of financial transactions </a:t>
            </a:r>
            <a:r>
              <a:rPr lang="en-US" dirty="0" smtClean="0">
                <a:sym typeface="Wingdings" panose="05000000000000000000" pitchFamily="2" charset="2"/>
              </a:rPr>
              <a:t> </a:t>
            </a:r>
            <a:r>
              <a:rPr lang="en-US" dirty="0" smtClean="0"/>
              <a:t>SOX compliance must include controls for the use of technology in data handling, processing, and reporting (=general controls), no matter whether services are provided in-house or outsourced.</a:t>
            </a:r>
          </a:p>
          <a:p>
            <a:endParaRPr lang="en-US" dirty="0"/>
          </a:p>
          <a:p>
            <a:r>
              <a:rPr lang="en-US" b="1" dirty="0" smtClean="0"/>
              <a:t>Challenges:  Consistency, Documentation, Communication</a:t>
            </a:r>
          </a:p>
          <a:p>
            <a:pPr marL="285750" indent="-285750">
              <a:buFont typeface="Arial" panose="020B0604020202020204" pitchFamily="34" charset="0"/>
              <a:buChar char="•"/>
            </a:pPr>
            <a:r>
              <a:rPr lang="en-US" sz="1600" dirty="0" smtClean="0"/>
              <a:t>IT departments must formally address and manage the design, documentation, implementation, testing, monitoring, and maintenance of IT internal controls </a:t>
            </a:r>
            <a:r>
              <a:rPr lang="en-US" sz="1600" dirty="0"/>
              <a:t>for all applications, data, networking, contracts, licenses, telecommunications, and physical </a:t>
            </a:r>
            <a:r>
              <a:rPr lang="en-US" sz="1600" dirty="0" smtClean="0"/>
              <a:t>environment.  This includes third-party services.</a:t>
            </a:r>
          </a:p>
          <a:p>
            <a:pPr marL="285750" indent="-285750">
              <a:buFont typeface="Arial" panose="020B0604020202020204" pitchFamily="34" charset="0"/>
              <a:buChar char="•"/>
            </a:pPr>
            <a:r>
              <a:rPr lang="en-US" sz="1600" dirty="0" smtClean="0"/>
              <a:t>To </a:t>
            </a:r>
            <a:r>
              <a:rPr lang="en-US" sz="1600" dirty="0"/>
              <a:t>date, audits have </a:t>
            </a:r>
            <a:r>
              <a:rPr lang="en-US" sz="1600" dirty="0" smtClean="0"/>
              <a:t>identified the following weaknesses </a:t>
            </a:r>
            <a:r>
              <a:rPr lang="en-US" sz="1600" dirty="0"/>
              <a:t>among </a:t>
            </a:r>
            <a:r>
              <a:rPr lang="en-US" sz="1600" dirty="0" smtClean="0"/>
              <a:t>corporations:</a:t>
            </a:r>
          </a:p>
          <a:p>
            <a:pPr marL="800100" lvl="1" indent="-342900">
              <a:buFont typeface="+mj-lt"/>
              <a:buAutoNum type="arabicPeriod"/>
            </a:pPr>
            <a:r>
              <a:rPr lang="en-US" sz="1600" dirty="0" smtClean="0"/>
              <a:t>Consistency</a:t>
            </a:r>
            <a:r>
              <a:rPr lang="en-US" sz="1600" dirty="0"/>
              <a:t>, documentation, and communication. </a:t>
            </a:r>
            <a:endParaRPr lang="en-US" sz="1600" dirty="0" smtClean="0"/>
          </a:p>
          <a:p>
            <a:pPr marL="800100" lvl="1" indent="-342900">
              <a:buFont typeface="+mj-lt"/>
              <a:buAutoNum type="arabicPeriod"/>
            </a:pPr>
            <a:r>
              <a:rPr lang="en-US" sz="1600" dirty="0" smtClean="0"/>
              <a:t>Lack </a:t>
            </a:r>
            <a:r>
              <a:rPr lang="en-US" sz="1600" dirty="0"/>
              <a:t>of a comprehensive strategic plan concerning how IT can best serve the overall business objectives. </a:t>
            </a:r>
            <a:endParaRPr lang="en-US" sz="1600" dirty="0" smtClean="0"/>
          </a:p>
          <a:p>
            <a:pPr marL="285750" indent="-285750">
              <a:buFont typeface="Arial" panose="020B0604020202020204" pitchFamily="34" charset="0"/>
              <a:buChar char="•"/>
            </a:pPr>
            <a:r>
              <a:rPr lang="en-US" sz="1600" dirty="0" smtClean="0"/>
              <a:t>Together</a:t>
            </a:r>
            <a:r>
              <a:rPr lang="en-US" sz="1600" dirty="0"/>
              <a:t>, these omissions lead to weak security and an uncontrolled or inconsistent architecture</a:t>
            </a:r>
            <a:r>
              <a:rPr lang="en-US" dirty="0" smtClean="0"/>
              <a:t>.</a:t>
            </a:r>
            <a:endParaRPr lang="en-US" dirty="0"/>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Impact on IT</a:t>
            </a:r>
            <a:endParaRPr lang="en-US" dirty="0"/>
          </a:p>
        </p:txBody>
      </p:sp>
    </p:spTree>
    <p:extLst>
      <p:ext uri="{BB962C8B-B14F-4D97-AF65-F5344CB8AC3E}">
        <p14:creationId xmlns:p14="http://schemas.microsoft.com/office/powerpoint/2010/main" val="315804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38</a:t>
            </a:fld>
            <a:endParaRPr lang="en-US" dirty="0"/>
          </a:p>
        </p:txBody>
      </p:sp>
      <p:sp>
        <p:nvSpPr>
          <p:cNvPr id="2" name="Title 1"/>
          <p:cNvSpPr>
            <a:spLocks noGrp="1"/>
          </p:cNvSpPr>
          <p:nvPr>
            <p:ph type="title" idx="4294967295"/>
          </p:nvPr>
        </p:nvSpPr>
        <p:spPr>
          <a:xfrm>
            <a:off x="457200" y="750889"/>
            <a:ext cx="7620000" cy="773112"/>
          </a:xfrm>
        </p:spPr>
        <p:txBody>
          <a:bodyPr/>
          <a:lstStyle/>
          <a:p>
            <a:r>
              <a:rPr lang="en-US" dirty="0" smtClean="0"/>
              <a:t>SOX audit directions for IT</a:t>
            </a:r>
            <a:endParaRPr lang="en-US" dirty="0"/>
          </a:p>
        </p:txBody>
      </p:sp>
      <p:sp>
        <p:nvSpPr>
          <p:cNvPr id="4" name="Content Placeholder 3"/>
          <p:cNvSpPr>
            <a:spLocks noGrp="1"/>
          </p:cNvSpPr>
          <p:nvPr>
            <p:ph sz="quarter" idx="4294967295"/>
          </p:nvPr>
        </p:nvSpPr>
        <p:spPr>
          <a:xfrm>
            <a:off x="544513" y="1676400"/>
            <a:ext cx="7913687" cy="3048000"/>
          </a:xfrm>
        </p:spPr>
        <p:txBody>
          <a:bodyPr>
            <a:normAutofit/>
          </a:bodyPr>
          <a:lstStyle/>
          <a:p>
            <a:r>
              <a:rPr lang="en-US" sz="1800" dirty="0" smtClean="0"/>
              <a:t>Section 21 of AS 5</a:t>
            </a:r>
          </a:p>
          <a:p>
            <a:pPr lvl="1"/>
            <a:r>
              <a:rPr lang="en-US" sz="1800" dirty="0" smtClean="0"/>
              <a:t>Overall direction of SOX audit</a:t>
            </a:r>
          </a:p>
          <a:p>
            <a:r>
              <a:rPr lang="en-US" sz="1800" dirty="0" smtClean="0"/>
              <a:t>Section 36 of AS 5</a:t>
            </a:r>
          </a:p>
          <a:p>
            <a:pPr lvl="1"/>
            <a:r>
              <a:rPr lang="en-US" sz="1800" dirty="0" smtClean="0"/>
              <a:t>Directs auditors to two paragraphs below</a:t>
            </a:r>
          </a:p>
          <a:p>
            <a:r>
              <a:rPr lang="en-US" sz="1800" dirty="0" smtClean="0"/>
              <a:t>Paragraph 29 of AS 12</a:t>
            </a:r>
          </a:p>
          <a:p>
            <a:pPr lvl="1"/>
            <a:r>
              <a:rPr lang="en-US" sz="1800" dirty="0" smtClean="0"/>
              <a:t>Directs auditors to paragraph below</a:t>
            </a:r>
          </a:p>
          <a:p>
            <a:r>
              <a:rPr lang="en-US" sz="1800" dirty="0" smtClean="0"/>
              <a:t>Appendix B of AS 12</a:t>
            </a:r>
          </a:p>
          <a:p>
            <a:pPr lvl="1"/>
            <a:r>
              <a:rPr lang="en-US" sz="1800" dirty="0" smtClean="0"/>
              <a:t>Controls</a:t>
            </a:r>
            <a:endParaRPr lang="en-US" sz="1800" dirty="0"/>
          </a:p>
        </p:txBody>
      </p:sp>
      <p:sp>
        <p:nvSpPr>
          <p:cNvPr id="5" name="Rectangle 1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1"/>
          <p:cNvGrpSpPr>
            <a:grpSpLocks noChangeAspect="1"/>
          </p:cNvGrpSpPr>
          <p:nvPr/>
        </p:nvGrpSpPr>
        <p:grpSpPr bwMode="auto">
          <a:xfrm>
            <a:off x="2819400" y="4114800"/>
            <a:ext cx="5649913" cy="2063750"/>
            <a:chOff x="1723" y="6042"/>
            <a:chExt cx="8898" cy="3249"/>
          </a:xfrm>
        </p:grpSpPr>
        <p:sp>
          <p:nvSpPr>
            <p:cNvPr id="7" name="AutoShape 11"/>
            <p:cNvSpPr>
              <a:spLocks noChangeAspect="1" noChangeArrowheads="1" noTextEdit="1"/>
            </p:cNvSpPr>
            <p:nvPr/>
          </p:nvSpPr>
          <p:spPr bwMode="auto">
            <a:xfrm>
              <a:off x="1723" y="6042"/>
              <a:ext cx="8898" cy="32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Box 10"/>
            <p:cNvSpPr txBox="1">
              <a:spLocks noChangeArrowheads="1"/>
            </p:cNvSpPr>
            <p:nvPr/>
          </p:nvSpPr>
          <p:spPr bwMode="auto">
            <a:xfrm>
              <a:off x="1723" y="6046"/>
              <a:ext cx="2612" cy="81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AS 5</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Audit of internal controls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 Box 9"/>
            <p:cNvSpPr txBox="1">
              <a:spLocks noChangeArrowheads="1"/>
            </p:cNvSpPr>
            <p:nvPr/>
          </p:nvSpPr>
          <p:spPr bwMode="auto">
            <a:xfrm>
              <a:off x="4853" y="6045"/>
              <a:ext cx="2186" cy="816"/>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AS 5 </a:t>
              </a:r>
              <a:r>
                <a:rPr kumimoji="0" 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t>
              </a: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 Para 21</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Top-down approach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Text Box 8"/>
            <p:cNvSpPr txBox="1">
              <a:spLocks noChangeArrowheads="1"/>
            </p:cNvSpPr>
            <p:nvPr/>
          </p:nvSpPr>
          <p:spPr bwMode="auto">
            <a:xfrm>
              <a:off x="7519" y="6046"/>
              <a:ext cx="3102" cy="816"/>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AS 5 </a:t>
              </a:r>
              <a:r>
                <a:rPr kumimoji="0" 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t>
              </a: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 Para 36</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Effect of IT on transaction flow</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Text Box 7"/>
            <p:cNvSpPr txBox="1">
              <a:spLocks noChangeArrowheads="1"/>
            </p:cNvSpPr>
            <p:nvPr/>
          </p:nvSpPr>
          <p:spPr bwMode="auto">
            <a:xfrm>
              <a:off x="4789" y="7236"/>
              <a:ext cx="2372" cy="815"/>
            </a:xfrm>
            <a:prstGeom prst="rect">
              <a:avLst/>
            </a:prstGeom>
            <a:solidFill>
              <a:srgbClr val="BFBFB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AS 12 </a:t>
              </a:r>
              <a:r>
                <a:rPr kumimoji="0" 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Para 29</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Refer to appendix 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 Box 6"/>
            <p:cNvSpPr txBox="1">
              <a:spLocks noChangeArrowheads="1"/>
            </p:cNvSpPr>
            <p:nvPr/>
          </p:nvSpPr>
          <p:spPr bwMode="auto">
            <a:xfrm>
              <a:off x="4567" y="8476"/>
              <a:ext cx="2828" cy="815"/>
            </a:xfrm>
            <a:prstGeom prst="rect">
              <a:avLst/>
            </a:prstGeom>
            <a:solidFill>
              <a:srgbClr val="A5A5A5"/>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AS 12 </a:t>
              </a:r>
              <a:r>
                <a:rPr kumimoji="0" 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a:t>
              </a: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 Appendix B</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Unauthorized access etc</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AutoShape 5"/>
            <p:cNvSpPr>
              <a:spLocks noChangeShapeType="1"/>
            </p:cNvSpPr>
            <p:nvPr/>
          </p:nvSpPr>
          <p:spPr bwMode="auto">
            <a:xfrm flipV="1">
              <a:off x="4335" y="6453"/>
              <a:ext cx="51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4"/>
            <p:cNvSpPr>
              <a:spLocks noChangeShapeType="1"/>
            </p:cNvSpPr>
            <p:nvPr/>
          </p:nvSpPr>
          <p:spPr bwMode="auto">
            <a:xfrm>
              <a:off x="7039" y="6453"/>
              <a:ext cx="480"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3"/>
            <p:cNvSpPr>
              <a:spLocks noChangeShapeType="1"/>
            </p:cNvSpPr>
            <p:nvPr/>
          </p:nvSpPr>
          <p:spPr bwMode="auto">
            <a:xfrm rot="5400000">
              <a:off x="7725" y="6298"/>
              <a:ext cx="782" cy="1909"/>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
            <p:cNvSpPr>
              <a:spLocks noChangeShapeType="1"/>
            </p:cNvSpPr>
            <p:nvPr/>
          </p:nvSpPr>
          <p:spPr bwMode="auto">
            <a:xfrm>
              <a:off x="5975" y="8051"/>
              <a:ext cx="6" cy="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71992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39</a:t>
            </a:fld>
            <a:endParaRPr lang="en-US" dirty="0"/>
          </a:p>
        </p:txBody>
      </p:sp>
      <p:sp>
        <p:nvSpPr>
          <p:cNvPr id="2" name="Title 1"/>
          <p:cNvSpPr>
            <a:spLocks noGrp="1"/>
          </p:cNvSpPr>
          <p:nvPr>
            <p:ph type="title" idx="4294967295"/>
          </p:nvPr>
        </p:nvSpPr>
        <p:spPr>
          <a:xfrm>
            <a:off x="838200" y="750889"/>
            <a:ext cx="4437063" cy="849312"/>
          </a:xfrm>
        </p:spPr>
        <p:txBody>
          <a:bodyPr>
            <a:normAutofit/>
          </a:bodyPr>
          <a:lstStyle/>
          <a:p>
            <a:r>
              <a:rPr lang="en-US" dirty="0" smtClean="0"/>
              <a:t>AS </a:t>
            </a:r>
            <a:r>
              <a:rPr lang="en-US" dirty="0" smtClean="0"/>
              <a:t>5</a:t>
            </a:r>
            <a:endParaRPr lang="en-US" dirty="0"/>
          </a:p>
        </p:txBody>
      </p:sp>
      <p:sp>
        <p:nvSpPr>
          <p:cNvPr id="4" name="Content Placeholder 3"/>
          <p:cNvSpPr>
            <a:spLocks noGrp="1"/>
          </p:cNvSpPr>
          <p:nvPr>
            <p:ph sz="quarter" idx="4294967295"/>
          </p:nvPr>
        </p:nvSpPr>
        <p:spPr>
          <a:xfrm>
            <a:off x="990600" y="1676400"/>
            <a:ext cx="7239000" cy="3581400"/>
          </a:xfrm>
        </p:spPr>
        <p:txBody>
          <a:bodyPr>
            <a:noAutofit/>
          </a:bodyPr>
          <a:lstStyle/>
          <a:p>
            <a:r>
              <a:rPr lang="en-US" sz="1800" b="1" dirty="0" smtClean="0"/>
              <a:t>Section 21</a:t>
            </a:r>
            <a:r>
              <a:rPr lang="en-US" sz="1800" b="1" dirty="0"/>
              <a:t>.</a:t>
            </a:r>
            <a:r>
              <a:rPr lang="en-US" sz="1800" dirty="0"/>
              <a:t>	</a:t>
            </a:r>
            <a:endParaRPr lang="en-US" sz="1800" dirty="0" smtClean="0"/>
          </a:p>
          <a:p>
            <a:pPr lvl="1"/>
            <a:r>
              <a:rPr lang="en-US" sz="1800" dirty="0" smtClean="0"/>
              <a:t>The </a:t>
            </a:r>
            <a:r>
              <a:rPr lang="en-US" sz="1800" dirty="0"/>
              <a:t>auditor should use a top-down approach to the audit of internal control over financial reporting to select the controls to test. A top-down approach begins at the financial statement level and with the auditor's understanding of the overall risks to internal control over financial reporting. The auditor then focuses on entity-level controls and works down to significant accounts and disclosures and their relevant </a:t>
            </a:r>
            <a:r>
              <a:rPr lang="en-US" sz="1800" dirty="0" smtClean="0"/>
              <a:t>assertions</a:t>
            </a:r>
          </a:p>
          <a:p>
            <a:r>
              <a:rPr lang="en-US" sz="1800" b="1" dirty="0" smtClean="0"/>
              <a:t>Section 36</a:t>
            </a:r>
            <a:r>
              <a:rPr lang="en-US" sz="1800" b="1" dirty="0"/>
              <a:t>.</a:t>
            </a:r>
            <a:r>
              <a:rPr lang="en-US" sz="1800" dirty="0"/>
              <a:t>	</a:t>
            </a:r>
            <a:endParaRPr lang="en-US" sz="1800" dirty="0" smtClean="0"/>
          </a:p>
          <a:p>
            <a:pPr lvl="1"/>
            <a:r>
              <a:rPr lang="en-US" sz="1800" dirty="0" smtClean="0"/>
              <a:t>The </a:t>
            </a:r>
            <a:r>
              <a:rPr lang="en-US" sz="1800" dirty="0"/>
              <a:t>auditor also should understand how IT affects the company's flow of transactions. The auditor should apply paragraph 29 and Appendix B of Auditing Standard No. 12, Identifying and Assessing Risks of Material Misstatement, which discuss the effect of information technology on internal control over financial reporting and the risks to assess</a:t>
            </a:r>
          </a:p>
          <a:p>
            <a:pPr marL="0" indent="0">
              <a:buNone/>
            </a:pPr>
            <a:endParaRPr lang="en-US" sz="1800" dirty="0"/>
          </a:p>
        </p:txBody>
      </p:sp>
    </p:spTree>
    <p:extLst>
      <p:ext uri="{BB962C8B-B14F-4D97-AF65-F5344CB8AC3E}">
        <p14:creationId xmlns:p14="http://schemas.microsoft.com/office/powerpoint/2010/main" val="176372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dirty="0"/>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696200" cy="1754326"/>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Explain the </a:t>
            </a:r>
            <a:r>
              <a:rPr lang="en-US" dirty="0"/>
              <a:t>relevance of risk management to top management</a:t>
            </a:r>
          </a:p>
          <a:p>
            <a:pPr marL="285750" indent="-285750">
              <a:buFont typeface="Wingdings" panose="05000000000000000000" pitchFamily="2" charset="2"/>
              <a:buChar char="q"/>
            </a:pPr>
            <a:r>
              <a:rPr lang="en-US" dirty="0" smtClean="0"/>
              <a:t>Describe IT </a:t>
            </a:r>
            <a:r>
              <a:rPr lang="en-US" dirty="0"/>
              <a:t>Risk management frameworks</a:t>
            </a:r>
          </a:p>
          <a:p>
            <a:pPr marL="285750" indent="-285750">
              <a:buFont typeface="Wingdings" panose="05000000000000000000" pitchFamily="2" charset="2"/>
              <a:buChar char="q"/>
            </a:pPr>
            <a:r>
              <a:rPr lang="en-US" dirty="0" smtClean="0"/>
              <a:t>Perform Risk </a:t>
            </a:r>
            <a:r>
              <a:rPr lang="en-US" dirty="0"/>
              <a:t>analysis - identification and </a:t>
            </a:r>
            <a:r>
              <a:rPr lang="en-US" dirty="0" smtClean="0"/>
              <a:t>assessment</a:t>
            </a:r>
          </a:p>
          <a:p>
            <a:pPr marL="285750" indent="-285750">
              <a:buFont typeface="Wingdings" panose="05000000000000000000" pitchFamily="2" charset="2"/>
              <a:buChar char="q"/>
            </a:pPr>
            <a:r>
              <a:rPr lang="en-US" dirty="0" smtClean="0"/>
              <a:t>Perform Risk </a:t>
            </a:r>
            <a:r>
              <a:rPr lang="en-US" dirty="0"/>
              <a:t>management - mitigation, preparation and response</a:t>
            </a:r>
          </a:p>
        </p:txBody>
      </p:sp>
    </p:spTree>
    <p:extLst>
      <p:ext uri="{BB962C8B-B14F-4D97-AF65-F5344CB8AC3E}">
        <p14:creationId xmlns:p14="http://schemas.microsoft.com/office/powerpoint/2010/main" val="3812943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40</a:t>
            </a:fld>
            <a:endParaRPr lang="en-US" dirty="0"/>
          </a:p>
        </p:txBody>
      </p:sp>
      <p:sp>
        <p:nvSpPr>
          <p:cNvPr id="2" name="Title 1"/>
          <p:cNvSpPr>
            <a:spLocks noGrp="1"/>
          </p:cNvSpPr>
          <p:nvPr>
            <p:ph type="title" idx="4294967295"/>
          </p:nvPr>
        </p:nvSpPr>
        <p:spPr>
          <a:xfrm>
            <a:off x="838200" y="750889"/>
            <a:ext cx="6248400" cy="849312"/>
          </a:xfrm>
        </p:spPr>
        <p:txBody>
          <a:bodyPr>
            <a:normAutofit/>
          </a:bodyPr>
          <a:lstStyle/>
          <a:p>
            <a:r>
              <a:rPr lang="en-US" dirty="0" smtClean="0"/>
              <a:t>AS </a:t>
            </a:r>
            <a:r>
              <a:rPr lang="en-US" dirty="0" smtClean="0"/>
              <a:t>12</a:t>
            </a:r>
            <a:endParaRPr lang="en-US" dirty="0"/>
          </a:p>
        </p:txBody>
      </p:sp>
      <p:sp>
        <p:nvSpPr>
          <p:cNvPr id="4" name="Content Placeholder 3"/>
          <p:cNvSpPr>
            <a:spLocks noGrp="1"/>
          </p:cNvSpPr>
          <p:nvPr>
            <p:ph sz="quarter" idx="4294967295"/>
          </p:nvPr>
        </p:nvSpPr>
        <p:spPr>
          <a:xfrm>
            <a:off x="381000" y="1752600"/>
            <a:ext cx="8458200" cy="4419600"/>
          </a:xfrm>
        </p:spPr>
        <p:txBody>
          <a:bodyPr>
            <a:noAutofit/>
          </a:bodyPr>
          <a:lstStyle/>
          <a:p>
            <a:pPr>
              <a:spcBef>
                <a:spcPts val="0"/>
              </a:spcBef>
            </a:pPr>
            <a:r>
              <a:rPr lang="en-US" sz="1400" b="1" dirty="0" smtClean="0"/>
              <a:t>Section 29</a:t>
            </a:r>
            <a:r>
              <a:rPr lang="en-US" sz="1400" b="1" dirty="0"/>
              <a:t>	</a:t>
            </a:r>
            <a:endParaRPr lang="en-US" sz="1400" b="1" dirty="0" smtClean="0"/>
          </a:p>
          <a:p>
            <a:pPr lvl="1">
              <a:spcBef>
                <a:spcPts val="0"/>
              </a:spcBef>
            </a:pPr>
            <a:r>
              <a:rPr lang="en-US" sz="1400" dirty="0" smtClean="0"/>
              <a:t>The </a:t>
            </a:r>
            <a:r>
              <a:rPr lang="en-US" sz="1400" dirty="0"/>
              <a:t>auditor also should obtain an understanding of how IT affects the company's flow of transactions. (See Appendix B</a:t>
            </a:r>
            <a:r>
              <a:rPr lang="en-US" sz="1400" dirty="0" smtClean="0"/>
              <a:t>.)</a:t>
            </a:r>
          </a:p>
          <a:p>
            <a:pPr>
              <a:spcBef>
                <a:spcPts val="0"/>
              </a:spcBef>
            </a:pPr>
            <a:r>
              <a:rPr lang="en-US" sz="1400" b="1" dirty="0"/>
              <a:t>APPENDIX B – CONSIDERATION OF MANUAL AND AUTOMATED SYSTEMS AND </a:t>
            </a:r>
            <a:r>
              <a:rPr lang="en-US" sz="1400" b="1" dirty="0" smtClean="0"/>
              <a:t>CONTROLS</a:t>
            </a:r>
            <a:endParaRPr lang="en-US" sz="1400" b="1" dirty="0"/>
          </a:p>
          <a:p>
            <a:pPr lvl="1">
              <a:spcBef>
                <a:spcPts val="0"/>
              </a:spcBef>
            </a:pPr>
            <a:r>
              <a:rPr lang="en-US" sz="1400" dirty="0"/>
              <a:t>B4. The auditor should obtain an understanding of specific risks to a company's internal control over financial reporting resulting from IT. Examples of such risks include:</a:t>
            </a:r>
          </a:p>
          <a:p>
            <a:pPr lvl="1">
              <a:spcBef>
                <a:spcPts val="0"/>
              </a:spcBef>
            </a:pPr>
            <a:r>
              <a:rPr lang="en-US" sz="1400" dirty="0"/>
              <a:t>Reliance on systems or programs that are inaccurately processing data, processing inaccurate data, or both;</a:t>
            </a:r>
          </a:p>
          <a:p>
            <a:pPr lvl="1">
              <a:spcBef>
                <a:spcPts val="0"/>
              </a:spcBef>
            </a:pPr>
            <a:r>
              <a:rPr lang="en-US" sz="1400" dirty="0"/>
              <a:t>Unauthorized access to data that might result in destruction of data or improper changes to data, including the recording of unauthorized or non-existent transactions or inaccurate recording of transactions (particular risks might arise when multiple users access a common database);</a:t>
            </a:r>
          </a:p>
          <a:p>
            <a:pPr lvl="1">
              <a:spcBef>
                <a:spcPts val="0"/>
              </a:spcBef>
            </a:pPr>
            <a:r>
              <a:rPr lang="en-US" sz="1400" dirty="0"/>
              <a:t>The possibility of IT personnel gaining access privileges beyond those necessary to perform their assigned duties, thereby breaking down segregation of duties;</a:t>
            </a:r>
          </a:p>
          <a:p>
            <a:pPr lvl="1">
              <a:spcBef>
                <a:spcPts val="0"/>
              </a:spcBef>
            </a:pPr>
            <a:r>
              <a:rPr lang="en-US" sz="1400" dirty="0"/>
              <a:t>Unauthorized changes to data in master files;</a:t>
            </a:r>
          </a:p>
          <a:p>
            <a:pPr lvl="1">
              <a:spcBef>
                <a:spcPts val="0"/>
              </a:spcBef>
            </a:pPr>
            <a:r>
              <a:rPr lang="en-US" sz="1400" dirty="0"/>
              <a:t>Unauthorized changes to systems or programs;</a:t>
            </a:r>
          </a:p>
          <a:p>
            <a:pPr lvl="1">
              <a:spcBef>
                <a:spcPts val="0"/>
              </a:spcBef>
            </a:pPr>
            <a:r>
              <a:rPr lang="en-US" sz="1400" dirty="0"/>
              <a:t>Failure to make necessary changes to systems or programs;</a:t>
            </a:r>
          </a:p>
          <a:p>
            <a:pPr lvl="1">
              <a:spcBef>
                <a:spcPts val="0"/>
              </a:spcBef>
            </a:pPr>
            <a:r>
              <a:rPr lang="en-US" sz="1400" dirty="0"/>
              <a:t>Inappropriate manual intervention; and</a:t>
            </a:r>
          </a:p>
          <a:p>
            <a:pPr lvl="1">
              <a:spcBef>
                <a:spcPts val="0"/>
              </a:spcBef>
            </a:pPr>
            <a:r>
              <a:rPr lang="en-US" sz="1400" dirty="0"/>
              <a:t>Potential loss of data or inability to access data as required</a:t>
            </a:r>
          </a:p>
          <a:p>
            <a:pPr>
              <a:spcBef>
                <a:spcPts val="0"/>
              </a:spcBef>
            </a:pPr>
            <a:endParaRPr lang="en-US" sz="1400" dirty="0"/>
          </a:p>
        </p:txBody>
      </p:sp>
    </p:spTree>
    <p:extLst>
      <p:ext uri="{BB962C8B-B14F-4D97-AF65-F5344CB8AC3E}">
        <p14:creationId xmlns:p14="http://schemas.microsoft.com/office/powerpoint/2010/main" val="1467718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41</a:t>
            </a:fld>
            <a:endParaRPr lang="en-US"/>
          </a:p>
        </p:txBody>
      </p:sp>
      <p:sp>
        <p:nvSpPr>
          <p:cNvPr id="5" name="Rectangle 4"/>
          <p:cNvSpPr/>
          <p:nvPr/>
        </p:nvSpPr>
        <p:spPr>
          <a:xfrm>
            <a:off x="914400" y="1664077"/>
            <a:ext cx="7467600" cy="4247317"/>
          </a:xfrm>
          <a:prstGeom prst="rect">
            <a:avLst/>
          </a:prstGeom>
        </p:spPr>
        <p:txBody>
          <a:bodyPr wrap="square">
            <a:spAutoFit/>
          </a:bodyPr>
          <a:lstStyle/>
          <a:p>
            <a:pPr marL="285750" indent="-285750">
              <a:buFont typeface="Arial" panose="020B0604020202020204" pitchFamily="34" charset="0"/>
              <a:buChar char="•"/>
            </a:pPr>
            <a:r>
              <a:rPr lang="en-US" dirty="0" smtClean="0"/>
              <a:t>Areas of Emphasis:  Security</a:t>
            </a:r>
            <a:r>
              <a:rPr lang="en-US" dirty="0"/>
              <a:t>, change management, </a:t>
            </a:r>
            <a:r>
              <a:rPr lang="en-US" dirty="0" smtClean="0"/>
              <a:t>problem management, integrity </a:t>
            </a:r>
            <a:r>
              <a:rPr lang="en-US" dirty="0"/>
              <a:t>of the technology infrastructure for processing, storage, and communication of financial </a:t>
            </a:r>
            <a:r>
              <a:rPr lang="en-US" dirty="0" smtClean="0"/>
              <a:t>data (esp. data warehouses)</a:t>
            </a:r>
          </a:p>
          <a:p>
            <a:pPr marL="285750" indent="-285750">
              <a:buFont typeface="Arial" panose="020B0604020202020204" pitchFamily="34" charset="0"/>
              <a:buChar char="•"/>
            </a:pPr>
            <a:r>
              <a:rPr lang="en-US" dirty="0" smtClean="0"/>
              <a:t>Audit </a:t>
            </a:r>
            <a:r>
              <a:rPr lang="en-US" dirty="0"/>
              <a:t>in each </a:t>
            </a:r>
            <a:r>
              <a:rPr lang="en-US" dirty="0" smtClean="0"/>
              <a:t>IT area </a:t>
            </a:r>
            <a:r>
              <a:rPr lang="en-US" dirty="0"/>
              <a:t>must integrate automated and manual controls at the business-process level</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following IT controls must be documented and evaluated as effective to be in compliance with SOX requirements:</a:t>
            </a:r>
          </a:p>
          <a:p>
            <a:pPr marL="742950" lvl="1" indent="-285750">
              <a:buFont typeface="Arial" panose="020B0604020202020204" pitchFamily="34" charset="0"/>
              <a:buChar char="•"/>
            </a:pPr>
            <a:r>
              <a:rPr lang="en-US" dirty="0" smtClean="0"/>
              <a:t>Access </a:t>
            </a:r>
            <a:r>
              <a:rPr lang="en-US" dirty="0"/>
              <a:t>control</a:t>
            </a:r>
          </a:p>
          <a:p>
            <a:pPr marL="742950" lvl="1" indent="-285750">
              <a:buFont typeface="Arial" panose="020B0604020202020204" pitchFamily="34" charset="0"/>
              <a:buChar char="•"/>
            </a:pPr>
            <a:r>
              <a:rPr lang="en-US" dirty="0" smtClean="0"/>
              <a:t>Change </a:t>
            </a:r>
            <a:r>
              <a:rPr lang="en-US" dirty="0"/>
              <a:t>control</a:t>
            </a:r>
          </a:p>
          <a:p>
            <a:pPr marL="742950" lvl="1" indent="-285750">
              <a:buFont typeface="Arial" panose="020B0604020202020204" pitchFamily="34" charset="0"/>
              <a:buChar char="•"/>
            </a:pPr>
            <a:r>
              <a:rPr lang="en-US" dirty="0" smtClean="0"/>
              <a:t>Data </a:t>
            </a:r>
            <a:r>
              <a:rPr lang="en-US" dirty="0"/>
              <a:t>management</a:t>
            </a:r>
          </a:p>
          <a:p>
            <a:pPr marL="742950" lvl="1" indent="-285750">
              <a:buFont typeface="Arial" panose="020B0604020202020204" pitchFamily="34" charset="0"/>
              <a:buChar char="•"/>
            </a:pPr>
            <a:r>
              <a:rPr lang="en-US" dirty="0" smtClean="0"/>
              <a:t>IT </a:t>
            </a:r>
            <a:r>
              <a:rPr lang="en-US" dirty="0"/>
              <a:t>operations</a:t>
            </a:r>
          </a:p>
          <a:p>
            <a:pPr marL="742950" lvl="1" indent="-285750">
              <a:buFont typeface="Arial" panose="020B0604020202020204" pitchFamily="34" charset="0"/>
              <a:buChar char="•"/>
            </a:pPr>
            <a:r>
              <a:rPr lang="en-US" dirty="0" smtClean="0"/>
              <a:t>Network </a:t>
            </a:r>
            <a:r>
              <a:rPr lang="en-US" dirty="0"/>
              <a:t>operations</a:t>
            </a:r>
          </a:p>
          <a:p>
            <a:pPr marL="742950" lvl="1" indent="-285750">
              <a:buFont typeface="Arial" panose="020B0604020202020204" pitchFamily="34" charset="0"/>
              <a:buChar char="•"/>
            </a:pPr>
            <a:r>
              <a:rPr lang="en-US" dirty="0" smtClean="0"/>
              <a:t>Asset management</a:t>
            </a:r>
            <a:endParaRPr lang="en-US" dirty="0"/>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Controls</a:t>
            </a:r>
            <a:endParaRPr lang="en-US" dirty="0"/>
          </a:p>
        </p:txBody>
      </p:sp>
    </p:spTree>
    <p:extLst>
      <p:ext uri="{BB962C8B-B14F-4D97-AF65-F5344CB8AC3E}">
        <p14:creationId xmlns:p14="http://schemas.microsoft.com/office/powerpoint/2010/main" val="212040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42</a:t>
            </a:fld>
            <a:endParaRPr lang="en-US"/>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Controls</a:t>
            </a:r>
            <a:endParaRPr lang="en-US" dirty="0"/>
          </a:p>
        </p:txBody>
      </p:sp>
      <p:graphicFrame>
        <p:nvGraphicFramePr>
          <p:cNvPr id="7" name="Diagram 6"/>
          <p:cNvGraphicFramePr/>
          <p:nvPr>
            <p:extLst>
              <p:ext uri="{D42A27DB-BD31-4B8C-83A1-F6EECF244321}">
                <p14:modId xmlns:p14="http://schemas.microsoft.com/office/powerpoint/2010/main" val="2586097307"/>
              </p:ext>
            </p:extLst>
          </p:nvPr>
        </p:nvGraphicFramePr>
        <p:xfrm>
          <a:off x="609600" y="1600200"/>
          <a:ext cx="80010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254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43</a:t>
            </a:fld>
            <a:endParaRPr lang="en-US"/>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Controls</a:t>
            </a:r>
            <a:endParaRPr lang="en-US" dirty="0"/>
          </a:p>
        </p:txBody>
      </p:sp>
      <p:graphicFrame>
        <p:nvGraphicFramePr>
          <p:cNvPr id="7" name="Diagram 6"/>
          <p:cNvGraphicFramePr/>
          <p:nvPr>
            <p:extLst>
              <p:ext uri="{D42A27DB-BD31-4B8C-83A1-F6EECF244321}">
                <p14:modId xmlns:p14="http://schemas.microsoft.com/office/powerpoint/2010/main" val="2019205845"/>
              </p:ext>
            </p:extLst>
          </p:nvPr>
        </p:nvGraphicFramePr>
        <p:xfrm>
          <a:off x="762000" y="1823342"/>
          <a:ext cx="7696200" cy="4425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32823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dirty="0" smtClean="0"/>
              <a:t>© Sonja </a:t>
            </a:r>
            <a:r>
              <a:rPr lang="en-US" dirty="0" err="1" smtClean="0"/>
              <a:t>Streuber</a:t>
            </a:r>
            <a:r>
              <a:rPr lang="en-US" dirty="0" smtClean="0"/>
              <a:t>, PMP®, SSBB</a:t>
            </a:r>
          </a:p>
        </p:txBody>
      </p:sp>
      <p:sp>
        <p:nvSpPr>
          <p:cNvPr id="4" name="Slide Number Placeholder 3"/>
          <p:cNvSpPr>
            <a:spLocks noGrp="1"/>
          </p:cNvSpPr>
          <p:nvPr>
            <p:ph type="sldNum" sz="quarter" idx="12"/>
          </p:nvPr>
        </p:nvSpPr>
        <p:spPr/>
        <p:txBody>
          <a:bodyPr/>
          <a:lstStyle/>
          <a:p>
            <a:fld id="{B92A50E9-E5F6-4F1F-91E8-37824CF40063}" type="slidenum">
              <a:rPr lang="en-US" smtClean="0"/>
              <a:t>44</a:t>
            </a:fld>
            <a:endParaRPr lang="en-US"/>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Controls</a:t>
            </a:r>
            <a:endParaRPr lang="en-US" dirty="0"/>
          </a:p>
        </p:txBody>
      </p:sp>
      <p:graphicFrame>
        <p:nvGraphicFramePr>
          <p:cNvPr id="7" name="Diagram 6"/>
          <p:cNvGraphicFramePr/>
          <p:nvPr>
            <p:extLst>
              <p:ext uri="{D42A27DB-BD31-4B8C-83A1-F6EECF244321}">
                <p14:modId xmlns:p14="http://schemas.microsoft.com/office/powerpoint/2010/main" val="3962307040"/>
              </p:ext>
            </p:extLst>
          </p:nvPr>
        </p:nvGraphicFramePr>
        <p:xfrm>
          <a:off x="381000" y="1524000"/>
          <a:ext cx="80772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939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40C0E-D9B8-471D-9FAF-E93B1EAA43A1}" type="datetime1">
              <a:rPr lang="en-US" smtClean="0"/>
              <a:t>4/30/2017</a:t>
            </a:fld>
            <a:endParaRPr lang="en-US"/>
          </a:p>
        </p:txBody>
      </p:sp>
      <p:sp>
        <p:nvSpPr>
          <p:cNvPr id="3" name="Footer Placeholder 2"/>
          <p:cNvSpPr>
            <a:spLocks noGrp="1"/>
          </p:cNvSpPr>
          <p:nvPr>
            <p:ph type="ftr" sz="quarter" idx="11"/>
          </p:nvPr>
        </p:nvSpPr>
        <p:spPr/>
        <p:txBody>
          <a:bodyPr/>
          <a:lstStyle/>
          <a:p>
            <a:r>
              <a:rPr lang="en-US" smtClean="0"/>
              <a:t>© Sonja Streuber, PMP®, SSBB</a:t>
            </a:r>
            <a:endParaRPr lang="en-US" dirty="0" smtClean="0"/>
          </a:p>
        </p:txBody>
      </p:sp>
      <p:sp>
        <p:nvSpPr>
          <p:cNvPr id="4" name="Slide Number Placeholder 3"/>
          <p:cNvSpPr>
            <a:spLocks noGrp="1"/>
          </p:cNvSpPr>
          <p:nvPr>
            <p:ph type="sldNum" sz="quarter" idx="12"/>
          </p:nvPr>
        </p:nvSpPr>
        <p:spPr/>
        <p:txBody>
          <a:bodyPr/>
          <a:lstStyle/>
          <a:p>
            <a:fld id="{B92A50E9-E5F6-4F1F-91E8-37824CF40063}" type="slidenum">
              <a:rPr lang="en-US" smtClean="0"/>
              <a:t>45</a:t>
            </a:fld>
            <a:endParaRPr lang="en-US"/>
          </a:p>
        </p:txBody>
      </p:sp>
      <p:sp>
        <p:nvSpPr>
          <p:cNvPr id="5" name="Rectangle 4"/>
          <p:cNvSpPr/>
          <p:nvPr/>
        </p:nvSpPr>
        <p:spPr>
          <a:xfrm>
            <a:off x="914400" y="1600200"/>
            <a:ext cx="7391400" cy="4801314"/>
          </a:xfrm>
          <a:prstGeom prst="rect">
            <a:avLst/>
          </a:prstGeom>
        </p:spPr>
        <p:txBody>
          <a:bodyPr wrap="square">
            <a:spAutoFit/>
          </a:bodyPr>
          <a:lstStyle/>
          <a:p>
            <a:pPr marL="285750" indent="-285750">
              <a:buFont typeface="Arial" panose="020B0604020202020204" pitchFamily="34" charset="0"/>
              <a:buChar char="•"/>
            </a:pPr>
            <a:r>
              <a:rPr lang="en-US" dirty="0" smtClean="0"/>
              <a:t>Costs </a:t>
            </a:r>
            <a:r>
              <a:rPr lang="en-US" dirty="0"/>
              <a:t>for reviewing internal controls and complying with SOX were initially a critical concern—both in internal resources and external services. </a:t>
            </a:r>
            <a:endParaRPr lang="en-US" dirty="0" smtClean="0"/>
          </a:p>
          <a:p>
            <a:pPr marL="285750" indent="-285750">
              <a:buFont typeface="Arial" panose="020B0604020202020204" pitchFamily="34" charset="0"/>
              <a:buChar char="•"/>
            </a:pPr>
            <a:r>
              <a:rPr lang="en-US" dirty="0" smtClean="0"/>
              <a:t>Many </a:t>
            </a:r>
            <a:r>
              <a:rPr lang="en-US" dirty="0"/>
              <a:t>internal auditors lacked the background, knowledge, or experience with evaluating controls to assess adequately whether the current environment meets SOX requirements. </a:t>
            </a:r>
            <a:endParaRPr lang="en-US" dirty="0" smtClean="0"/>
          </a:p>
          <a:p>
            <a:pPr marL="285750" indent="-285750">
              <a:buFont typeface="Arial" panose="020B0604020202020204" pitchFamily="34" charset="0"/>
              <a:buChar char="•"/>
            </a:pPr>
            <a:r>
              <a:rPr lang="en-US" dirty="0" smtClean="0"/>
              <a:t>Employees </a:t>
            </a:r>
            <a:r>
              <a:rPr lang="en-US" dirty="0"/>
              <a:t>also often lacked motivation for thorough documentation or communication. </a:t>
            </a:r>
          </a:p>
          <a:p>
            <a:pPr marL="285750" indent="-285750">
              <a:buFont typeface="Arial" panose="020B0604020202020204" pitchFamily="34" charset="0"/>
              <a:buChar char="•"/>
            </a:pPr>
            <a:r>
              <a:rPr lang="en-US" dirty="0" smtClean="0"/>
              <a:t>Despite </a:t>
            </a:r>
            <a:r>
              <a:rPr lang="en-US" dirty="0"/>
              <a:t>the perceived high cost of compliance, ineffective controls or noncompliance will result in a much higher cost. These controls, once adopted by the business, should become part of everyday business operations. </a:t>
            </a:r>
            <a:endParaRPr lang="en-US" dirty="0" smtClean="0"/>
          </a:p>
          <a:p>
            <a:pPr marL="285750" indent="-285750">
              <a:buFont typeface="Arial" panose="020B0604020202020204" pitchFamily="34" charset="0"/>
              <a:buChar char="•"/>
            </a:pPr>
            <a:r>
              <a:rPr lang="en-US" dirty="0" smtClean="0"/>
              <a:t>In </a:t>
            </a:r>
            <a:r>
              <a:rPr lang="en-US" dirty="0"/>
              <a:t>multinational corporations, auditors may be pressed to question more closely any suspicious payments that have the earmarks of bribes. In the past, corporate executives were not required to disclose questionable payments that were paid to receive offshore services. </a:t>
            </a:r>
          </a:p>
        </p:txBody>
      </p:sp>
      <p:sp>
        <p:nvSpPr>
          <p:cNvPr id="6" name="Title 1"/>
          <p:cNvSpPr txBox="1">
            <a:spLocks/>
          </p:cNvSpPr>
          <p:nvPr/>
        </p:nvSpPr>
        <p:spPr>
          <a:xfrm>
            <a:off x="533400" y="838200"/>
            <a:ext cx="8153400" cy="762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Sarbanes-Oxley Act: $$$ Impact</a:t>
            </a:r>
            <a:endParaRPr lang="en-US" dirty="0"/>
          </a:p>
        </p:txBody>
      </p:sp>
    </p:spTree>
    <p:extLst>
      <p:ext uri="{BB962C8B-B14F-4D97-AF65-F5344CB8AC3E}">
        <p14:creationId xmlns:p14="http://schemas.microsoft.com/office/powerpoint/2010/main" val="3620390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46</a:t>
            </a:fld>
            <a:endParaRPr lang="en-US" dirty="0"/>
          </a:p>
        </p:txBody>
      </p:sp>
      <p:sp>
        <p:nvSpPr>
          <p:cNvPr id="2" name="Title 1"/>
          <p:cNvSpPr>
            <a:spLocks noGrp="1"/>
          </p:cNvSpPr>
          <p:nvPr>
            <p:ph type="title" idx="4294967295"/>
          </p:nvPr>
        </p:nvSpPr>
        <p:spPr>
          <a:xfrm>
            <a:off x="381000" y="750889"/>
            <a:ext cx="8077200" cy="849312"/>
          </a:xfrm>
        </p:spPr>
        <p:txBody>
          <a:bodyPr>
            <a:normAutofit fontScale="90000"/>
          </a:bodyPr>
          <a:lstStyle/>
          <a:p>
            <a:r>
              <a:rPr lang="en-US" dirty="0" smtClean="0"/>
              <a:t>Compliance vs. </a:t>
            </a:r>
            <a:r>
              <a:rPr lang="en-US" dirty="0" smtClean="0"/>
              <a:t>Risk </a:t>
            </a:r>
            <a:r>
              <a:rPr lang="en-US" dirty="0"/>
              <a:t>M</a:t>
            </a:r>
            <a:r>
              <a:rPr lang="en-US" dirty="0" smtClean="0"/>
              <a:t>anagement</a:t>
            </a:r>
            <a:endParaRPr lang="en-US" dirty="0"/>
          </a:p>
        </p:txBody>
      </p:sp>
      <p:sp>
        <p:nvSpPr>
          <p:cNvPr id="4" name="Content Placeholder 3"/>
          <p:cNvSpPr>
            <a:spLocks noGrp="1"/>
          </p:cNvSpPr>
          <p:nvPr>
            <p:ph sz="quarter" idx="4294967295"/>
          </p:nvPr>
        </p:nvSpPr>
        <p:spPr>
          <a:xfrm>
            <a:off x="914400" y="1676400"/>
            <a:ext cx="7315200" cy="4419600"/>
          </a:xfrm>
        </p:spPr>
        <p:txBody>
          <a:bodyPr>
            <a:noAutofit/>
          </a:bodyPr>
          <a:lstStyle/>
          <a:p>
            <a:pPr>
              <a:spcBef>
                <a:spcPts val="0"/>
              </a:spcBef>
            </a:pPr>
            <a:r>
              <a:rPr lang="en-US" sz="1800" dirty="0" smtClean="0"/>
              <a:t>Why </a:t>
            </a:r>
            <a:r>
              <a:rPr lang="en-US" sz="1800" dirty="0"/>
              <a:t>not outsource risk management to legislators and industry </a:t>
            </a:r>
            <a:r>
              <a:rPr lang="en-US" sz="1800" dirty="0" smtClean="0"/>
              <a:t>experts</a:t>
            </a:r>
          </a:p>
          <a:p>
            <a:pPr lvl="1">
              <a:spcBef>
                <a:spcPts val="0"/>
              </a:spcBef>
            </a:pPr>
            <a:r>
              <a:rPr lang="en-US" sz="1800" dirty="0" smtClean="0"/>
              <a:t>Just comply </a:t>
            </a:r>
            <a:r>
              <a:rPr lang="en-US" sz="1800" dirty="0"/>
              <a:t>with </a:t>
            </a:r>
            <a:r>
              <a:rPr lang="en-US" sz="1800" dirty="0" smtClean="0"/>
              <a:t>laws</a:t>
            </a:r>
            <a:r>
              <a:rPr lang="en-US" sz="1800" dirty="0"/>
              <a:t>, regulations, industry codes </a:t>
            </a:r>
            <a:r>
              <a:rPr lang="en-US" sz="1800" dirty="0" err="1"/>
              <a:t>etc</a:t>
            </a:r>
            <a:r>
              <a:rPr lang="en-US" sz="1800" dirty="0"/>
              <a:t> </a:t>
            </a:r>
            <a:r>
              <a:rPr lang="en-US" sz="1800" dirty="0" smtClean="0"/>
              <a:t>these </a:t>
            </a:r>
            <a:r>
              <a:rPr lang="en-US" sz="1800" dirty="0"/>
              <a:t>experts develop?</a:t>
            </a:r>
          </a:p>
          <a:p>
            <a:pPr>
              <a:spcBef>
                <a:spcPts val="0"/>
              </a:spcBef>
            </a:pPr>
            <a:r>
              <a:rPr lang="en-US" sz="1800" dirty="0" smtClean="0"/>
              <a:t>Give some thought</a:t>
            </a:r>
          </a:p>
          <a:p>
            <a:pPr lvl="1">
              <a:spcBef>
                <a:spcPts val="0"/>
              </a:spcBef>
            </a:pPr>
            <a:r>
              <a:rPr lang="en-US" sz="1800" dirty="0" smtClean="0"/>
              <a:t>Compliance </a:t>
            </a:r>
            <a:r>
              <a:rPr lang="en-US" sz="1800" dirty="0"/>
              <a:t>is only a subset of risk </a:t>
            </a:r>
            <a:r>
              <a:rPr lang="en-US" sz="1800" dirty="0" smtClean="0"/>
              <a:t>management</a:t>
            </a:r>
          </a:p>
          <a:p>
            <a:pPr lvl="2">
              <a:spcBef>
                <a:spcPts val="0"/>
              </a:spcBef>
            </a:pPr>
            <a:r>
              <a:rPr lang="en-US" sz="1800" dirty="0" smtClean="0"/>
              <a:t>Minimal </a:t>
            </a:r>
            <a:r>
              <a:rPr lang="en-US" sz="1800" dirty="0"/>
              <a:t>set of risk-management </a:t>
            </a:r>
            <a:r>
              <a:rPr lang="en-US" sz="1800" dirty="0" smtClean="0"/>
              <a:t>activities</a:t>
            </a:r>
          </a:p>
          <a:p>
            <a:pPr lvl="3">
              <a:spcBef>
                <a:spcPts val="0"/>
              </a:spcBef>
            </a:pPr>
            <a:r>
              <a:rPr lang="en-US" sz="1800" dirty="0" smtClean="0"/>
              <a:t>Prevent </a:t>
            </a:r>
            <a:r>
              <a:rPr lang="en-US" sz="1800" dirty="0"/>
              <a:t>catastrophe that can affect </a:t>
            </a:r>
            <a:r>
              <a:rPr lang="en-US" sz="1800" dirty="0" smtClean="0"/>
              <a:t>others</a:t>
            </a:r>
          </a:p>
          <a:p>
            <a:pPr>
              <a:spcBef>
                <a:spcPts val="0"/>
              </a:spcBef>
            </a:pPr>
            <a:r>
              <a:rPr lang="en-US" sz="1800" dirty="0"/>
              <a:t>IT compliance</a:t>
            </a:r>
          </a:p>
          <a:p>
            <a:pPr lvl="1">
              <a:spcBef>
                <a:spcPts val="0"/>
              </a:spcBef>
            </a:pPr>
            <a:r>
              <a:rPr lang="en-US" sz="1800" dirty="0"/>
              <a:t>Ensures safety of others</a:t>
            </a:r>
          </a:p>
          <a:p>
            <a:pPr>
              <a:spcBef>
                <a:spcPts val="0"/>
              </a:spcBef>
            </a:pPr>
            <a:r>
              <a:rPr lang="en-US" sz="1800" dirty="0" smtClean="0"/>
              <a:t>IT </a:t>
            </a:r>
            <a:r>
              <a:rPr lang="en-US" sz="1800" dirty="0"/>
              <a:t>risk management</a:t>
            </a:r>
          </a:p>
          <a:p>
            <a:pPr lvl="1">
              <a:spcBef>
                <a:spcPts val="0"/>
              </a:spcBef>
            </a:pPr>
            <a:r>
              <a:rPr lang="en-US" sz="1800" dirty="0"/>
              <a:t>Everything you do to prevent harm to yourself</a:t>
            </a:r>
          </a:p>
          <a:p>
            <a:pPr lvl="3">
              <a:spcBef>
                <a:spcPts val="0"/>
              </a:spcBef>
            </a:pPr>
            <a:endParaRPr lang="en-US" sz="1800" dirty="0" smtClean="0"/>
          </a:p>
        </p:txBody>
      </p:sp>
      <p:sp>
        <p:nvSpPr>
          <p:cNvPr id="5" name="Rectangle 4"/>
          <p:cNvSpPr/>
          <p:nvPr/>
        </p:nvSpPr>
        <p:spPr>
          <a:xfrm>
            <a:off x="914400" y="5257800"/>
            <a:ext cx="723900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You alone are responsible for ensuring that your actions do not put your own organization at risk</a:t>
            </a:r>
          </a:p>
        </p:txBody>
      </p:sp>
    </p:spTree>
    <p:extLst>
      <p:ext uri="{BB962C8B-B14F-4D97-AF65-F5344CB8AC3E}">
        <p14:creationId xmlns:p14="http://schemas.microsoft.com/office/powerpoint/2010/main" val="2630004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47</a:t>
            </a:fld>
            <a:endParaRPr lang="en-US"/>
          </a:p>
        </p:txBody>
      </p:sp>
      <p:sp>
        <p:nvSpPr>
          <p:cNvPr id="3" name="Rectangle 2"/>
          <p:cNvSpPr/>
          <p:nvPr/>
        </p:nvSpPr>
        <p:spPr>
          <a:xfrm>
            <a:off x="609600" y="1627287"/>
            <a:ext cx="8229600" cy="4755148"/>
          </a:xfrm>
          <a:prstGeom prst="rect">
            <a:avLst/>
          </a:prstGeom>
        </p:spPr>
        <p:txBody>
          <a:bodyPr wrap="square">
            <a:spAutoFit/>
          </a:bodyPr>
          <a:lstStyle/>
          <a:p>
            <a:pPr marL="342900" indent="-342900">
              <a:buFont typeface="+mj-lt"/>
              <a:buAutoNum type="arabicPeriod"/>
            </a:pPr>
            <a:r>
              <a:rPr lang="en-US" sz="1700" dirty="0"/>
              <a:t>What is risk? What in your opinion are the three greatest IT risks you face in your personal life?</a:t>
            </a:r>
          </a:p>
          <a:p>
            <a:pPr marL="342900" indent="-342900">
              <a:buFont typeface="+mj-lt"/>
              <a:buAutoNum type="arabicPeriod"/>
            </a:pPr>
            <a:r>
              <a:rPr lang="en-US" sz="1700" dirty="0" smtClean="0"/>
              <a:t>What </a:t>
            </a:r>
            <a:r>
              <a:rPr lang="en-US" sz="1700" dirty="0"/>
              <a:t>is risk management? List one or two activities you can perform to make the risks identified in q1 more predictable.</a:t>
            </a:r>
          </a:p>
          <a:p>
            <a:pPr marL="342900" indent="-342900">
              <a:buFont typeface="+mj-lt"/>
              <a:buAutoNum type="arabicPeriod"/>
            </a:pPr>
            <a:r>
              <a:rPr lang="en-US" sz="1700" dirty="0" smtClean="0"/>
              <a:t>List </a:t>
            </a:r>
            <a:r>
              <a:rPr lang="en-US" sz="1700" dirty="0"/>
              <a:t>one or two activities you can perform to minimize and prepare for the IT risks you identified in q1.</a:t>
            </a:r>
          </a:p>
          <a:p>
            <a:pPr marL="342900" indent="-342900">
              <a:buFont typeface="+mj-lt"/>
              <a:buAutoNum type="arabicPeriod"/>
            </a:pPr>
            <a:r>
              <a:rPr lang="en-US" sz="1700" dirty="0" smtClean="0"/>
              <a:t>What </a:t>
            </a:r>
            <a:r>
              <a:rPr lang="en-US" sz="1700" dirty="0"/>
              <a:t>are frameworks? Why are they used in manage- </a:t>
            </a:r>
            <a:r>
              <a:rPr lang="en-US" sz="1700" dirty="0" err="1"/>
              <a:t>ment</a:t>
            </a:r>
            <a:r>
              <a:rPr lang="en-US" sz="1700" dirty="0"/>
              <a:t>? Very briefly (in 1–2 sentences), name a frame- work you have studied in another class. How did the use of a framework help your understanding of the topic organized by the framework?</a:t>
            </a:r>
          </a:p>
          <a:p>
            <a:pPr marL="342900" indent="-342900">
              <a:buFont typeface="+mj-lt"/>
              <a:buAutoNum type="arabicPeriod"/>
            </a:pPr>
            <a:r>
              <a:rPr lang="en-US" sz="1700" dirty="0" smtClean="0"/>
              <a:t>What </a:t>
            </a:r>
            <a:r>
              <a:rPr lang="en-US" sz="1700" dirty="0"/>
              <a:t>is the objective of the NIST 800-39 framework? </a:t>
            </a:r>
            <a:endParaRPr lang="en-US" sz="1700" dirty="0" smtClean="0"/>
          </a:p>
          <a:p>
            <a:pPr marL="342900" indent="-342900">
              <a:buFont typeface="+mj-lt"/>
              <a:buAutoNum type="arabicPeriod"/>
            </a:pPr>
            <a:r>
              <a:rPr lang="en-US" sz="1700" dirty="0" smtClean="0"/>
              <a:t>What </a:t>
            </a:r>
            <a:r>
              <a:rPr lang="en-US" sz="1700" dirty="0"/>
              <a:t>are the types of organizational risks listed in </a:t>
            </a:r>
            <a:r>
              <a:rPr lang="en-US" sz="1700" dirty="0" smtClean="0"/>
              <a:t>NIST 800-39 </a:t>
            </a:r>
            <a:r>
              <a:rPr lang="en-US" sz="1700" dirty="0"/>
              <a:t>(page 1, para 2 of the standard</a:t>
            </a:r>
            <a:r>
              <a:rPr lang="en-US" sz="1700" dirty="0" smtClean="0"/>
              <a:t>)?</a:t>
            </a:r>
          </a:p>
          <a:p>
            <a:pPr marL="342900" indent="-342900">
              <a:buFont typeface="+mj-lt"/>
              <a:buAutoNum type="arabicPeriod"/>
            </a:pPr>
            <a:r>
              <a:rPr lang="en-US" sz="1700" dirty="0" smtClean="0"/>
              <a:t>Look </a:t>
            </a:r>
            <a:r>
              <a:rPr lang="en-US" sz="1700" dirty="0"/>
              <a:t>at the latest 10-K filed by Apple Computer (or if you prefer, another leading publicly traded technology vendor, say Microsoft, Oracle, Dell, IBM, HP). </a:t>
            </a:r>
            <a:r>
              <a:rPr lang="en-US" sz="1700" dirty="0" smtClean="0"/>
              <a:t>List </a:t>
            </a:r>
            <a:r>
              <a:rPr lang="en-US" sz="1600" dirty="0"/>
              <a:t>all the risks identified by the company as risk factors (summarize them as short phrases each). Classify each of these risks as one of the organizational risks listed in NIST 800-39</a:t>
            </a:r>
            <a:r>
              <a:rPr lang="en-US" sz="1600" dirty="0" smtClean="0"/>
              <a:t>.</a:t>
            </a:r>
            <a:endParaRPr lang="en-US" sz="1600"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(1)</a:t>
            </a:r>
            <a:endParaRPr lang="en-US" dirty="0"/>
          </a:p>
        </p:txBody>
      </p:sp>
    </p:spTree>
    <p:extLst>
      <p:ext uri="{BB962C8B-B14F-4D97-AF65-F5344CB8AC3E}">
        <p14:creationId xmlns:p14="http://schemas.microsoft.com/office/powerpoint/2010/main" val="24206748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48</a:t>
            </a:fld>
            <a:endParaRPr lang="en-US"/>
          </a:p>
        </p:txBody>
      </p:sp>
      <p:sp>
        <p:nvSpPr>
          <p:cNvPr id="3" name="Rectangle 2"/>
          <p:cNvSpPr/>
          <p:nvPr/>
        </p:nvSpPr>
        <p:spPr>
          <a:xfrm>
            <a:off x="228600" y="1600200"/>
            <a:ext cx="8763000" cy="4524315"/>
          </a:xfrm>
          <a:prstGeom prst="rect">
            <a:avLst/>
          </a:prstGeom>
        </p:spPr>
        <p:txBody>
          <a:bodyPr wrap="square">
            <a:spAutoFit/>
          </a:bodyPr>
          <a:lstStyle/>
          <a:p>
            <a:pPr marL="342900" indent="-342900">
              <a:buFont typeface="+mj-lt"/>
              <a:buAutoNum type="arabicPeriod" startAt="8"/>
            </a:pPr>
            <a:r>
              <a:rPr lang="en-US" dirty="0"/>
              <a:t>Provide a brief overview of the NIST 800-39 </a:t>
            </a:r>
            <a:r>
              <a:rPr lang="en-US" dirty="0" smtClean="0"/>
              <a:t>risk-management </a:t>
            </a:r>
            <a:r>
              <a:rPr lang="en-US" dirty="0"/>
              <a:t>framework. Draw a figure showing the </a:t>
            </a:r>
            <a:r>
              <a:rPr lang="en-US" dirty="0" smtClean="0"/>
              <a:t>components </a:t>
            </a:r>
            <a:r>
              <a:rPr lang="en-US" dirty="0"/>
              <a:t>of the framework and the relationships of these components to each other.</a:t>
            </a:r>
          </a:p>
          <a:p>
            <a:pPr marL="342900" indent="-342900">
              <a:buFont typeface="+mj-lt"/>
              <a:buAutoNum type="arabicPeriod" startAt="8"/>
            </a:pPr>
            <a:r>
              <a:rPr lang="en-US" dirty="0" smtClean="0"/>
              <a:t>What </a:t>
            </a:r>
            <a:r>
              <a:rPr lang="en-US" dirty="0"/>
              <a:t>is IT risk management? How is IT risk management related to an organization’s overall risk management?</a:t>
            </a:r>
          </a:p>
          <a:p>
            <a:pPr marL="342900" indent="-342900">
              <a:buFont typeface="+mj-lt"/>
              <a:buAutoNum type="arabicPeriod" startAt="8"/>
            </a:pPr>
            <a:r>
              <a:rPr lang="en-US" dirty="0" smtClean="0"/>
              <a:t>What </a:t>
            </a:r>
            <a:r>
              <a:rPr lang="en-US" dirty="0"/>
              <a:t>is the IT risk frame, as defined by NIST 800-39? What is the role of the risk frame in IT risk management?</a:t>
            </a:r>
          </a:p>
          <a:p>
            <a:pPr marL="342900" indent="-342900">
              <a:buFont typeface="+mj-lt"/>
              <a:buAutoNum type="arabicPeriod" startAt="8"/>
            </a:pPr>
            <a:r>
              <a:rPr lang="en-US" dirty="0" smtClean="0"/>
              <a:t>What </a:t>
            </a:r>
            <a:r>
              <a:rPr lang="en-US" dirty="0"/>
              <a:t>is IT risk assessment, as defined by NIST 800- 39? What is the role of risk assessment in IT risk management?</a:t>
            </a:r>
          </a:p>
          <a:p>
            <a:pPr marL="342900" indent="-342900">
              <a:buFont typeface="+mj-lt"/>
              <a:buAutoNum type="arabicPeriod" startAt="8"/>
            </a:pPr>
            <a:r>
              <a:rPr lang="en-US" dirty="0" smtClean="0"/>
              <a:t>What </a:t>
            </a:r>
            <a:r>
              <a:rPr lang="en-US" dirty="0"/>
              <a:t>is IT risk response, as defined by NIST 800- 39? What is the role of the risk response in IT risk management?</a:t>
            </a:r>
          </a:p>
          <a:p>
            <a:pPr marL="342900" indent="-342900">
              <a:buFont typeface="+mj-lt"/>
              <a:buAutoNum type="arabicPeriod" startAt="8"/>
            </a:pPr>
            <a:r>
              <a:rPr lang="en-US" dirty="0"/>
              <a:t> What is IT risk monitoring, as defined by NIST 800- 39? What is the role of risk monitoring in IT risk management?</a:t>
            </a:r>
          </a:p>
          <a:p>
            <a:pPr marL="342900" indent="-342900">
              <a:buFont typeface="+mj-lt"/>
              <a:buAutoNum type="arabicPeriod" startAt="8"/>
            </a:pPr>
            <a:r>
              <a:rPr lang="en-US" dirty="0" smtClean="0"/>
              <a:t>How </a:t>
            </a:r>
            <a:r>
              <a:rPr lang="en-US" dirty="0"/>
              <a:t>are risks related to </a:t>
            </a:r>
            <a:r>
              <a:rPr lang="en-US" dirty="0" smtClean="0"/>
              <a:t>threats?</a:t>
            </a:r>
          </a:p>
          <a:p>
            <a:pPr marL="342900" indent="-342900">
              <a:buFont typeface="+mj-lt"/>
              <a:buAutoNum type="arabicPeriod" startAt="8"/>
            </a:pPr>
            <a:r>
              <a:rPr lang="en-US" dirty="0" smtClean="0"/>
              <a:t>During </a:t>
            </a:r>
            <a:r>
              <a:rPr lang="en-US" dirty="0"/>
              <a:t>the risk identification phase of risk assessment, what are the items that need to be determined to identify a risk</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(2)</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49</a:t>
            </a:fld>
            <a:endParaRPr lang="en-US"/>
          </a:p>
        </p:txBody>
      </p:sp>
      <p:sp>
        <p:nvSpPr>
          <p:cNvPr id="3" name="Rectangle 2"/>
          <p:cNvSpPr/>
          <p:nvPr/>
        </p:nvSpPr>
        <p:spPr>
          <a:xfrm>
            <a:off x="838200" y="1709678"/>
            <a:ext cx="7467600" cy="4524315"/>
          </a:xfrm>
          <a:prstGeom prst="rect">
            <a:avLst/>
          </a:prstGeom>
        </p:spPr>
        <p:txBody>
          <a:bodyPr wrap="square">
            <a:spAutoFit/>
          </a:bodyPr>
          <a:lstStyle/>
          <a:p>
            <a:pPr marL="342900" indent="-342900">
              <a:buFont typeface="+mj-lt"/>
              <a:buAutoNum type="arabicPeriod" startAt="16"/>
            </a:pPr>
            <a:r>
              <a:rPr lang="en-US" dirty="0" smtClean="0"/>
              <a:t>Write </a:t>
            </a:r>
            <a:r>
              <a:rPr lang="en-US" dirty="0"/>
              <a:t>the risks you identified q1 as risk statements, following the examples in the chapter as the template. Clearly identify all the components of the risk in each risk statement.</a:t>
            </a:r>
          </a:p>
          <a:p>
            <a:pPr marL="342900" indent="-342900">
              <a:buFont typeface="+mj-lt"/>
              <a:buAutoNum type="arabicPeriod" startAt="16"/>
            </a:pPr>
            <a:r>
              <a:rPr lang="en-US" dirty="0" smtClean="0"/>
              <a:t>For </a:t>
            </a:r>
            <a:r>
              <a:rPr lang="en-US" dirty="0"/>
              <a:t>each risk in q16, use your best judgment to estimate the likelihood and impact of each risk. Using these </a:t>
            </a:r>
            <a:r>
              <a:rPr lang="en-US" dirty="0" err="1"/>
              <a:t>esti</a:t>
            </a:r>
            <a:r>
              <a:rPr lang="en-US" dirty="0"/>
              <a:t>- mates, quantify each risk and rank the risks based on these estimates.</a:t>
            </a:r>
          </a:p>
          <a:p>
            <a:pPr marL="342900" indent="-342900">
              <a:buFont typeface="+mj-lt"/>
              <a:buAutoNum type="arabicPeriod" startAt="16"/>
            </a:pPr>
            <a:r>
              <a:rPr lang="en-US" dirty="0"/>
              <a:t>Provide a brief overview of the ISO 27000 series of risk management standards developed by the International Standards Organization (ISO). How are they related to the NIST 800-39 standards. If you had to choose one of these, which one would you choose as your </a:t>
            </a:r>
            <a:r>
              <a:rPr lang="en-US" dirty="0" smtClean="0"/>
              <a:t>reference standard </a:t>
            </a:r>
            <a:r>
              <a:rPr lang="en-US" dirty="0"/>
              <a:t>for IT risk management? Why?</a:t>
            </a:r>
          </a:p>
          <a:p>
            <a:pPr marL="342900" indent="-342900">
              <a:buFont typeface="+mj-lt"/>
              <a:buAutoNum type="arabicPeriod" startAt="16"/>
            </a:pPr>
            <a:r>
              <a:rPr lang="en-US" dirty="0" smtClean="0"/>
              <a:t>Provide </a:t>
            </a:r>
            <a:r>
              <a:rPr lang="en-US" dirty="0"/>
              <a:t>a brief overview of the OCTAVE methodology developed by the SEI. How is it related to the NIST 800- 39 and ISO 27000 standards?</a:t>
            </a:r>
          </a:p>
          <a:p>
            <a:pPr marL="342900" indent="-342900">
              <a:buFont typeface="+mj-lt"/>
              <a:buAutoNum type="arabicPeriod" startAt="16"/>
            </a:pPr>
            <a:r>
              <a:rPr lang="en-US" dirty="0" smtClean="0"/>
              <a:t>What </a:t>
            </a:r>
            <a:r>
              <a:rPr lang="en-US" dirty="0"/>
              <a:t>are some of the important provisions defined by the Sarbanes–Oxley act</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(3)</a:t>
            </a:r>
            <a:endParaRPr lang="en-US" dirty="0"/>
          </a:p>
        </p:txBody>
      </p:sp>
    </p:spTree>
    <p:extLst>
      <p:ext uri="{BB962C8B-B14F-4D97-AF65-F5344CB8AC3E}">
        <p14:creationId xmlns:p14="http://schemas.microsoft.com/office/powerpoint/2010/main" val="1570175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5</a:t>
            </a:fld>
            <a:endParaRPr lang="en-US" dirty="0"/>
          </a:p>
        </p:txBody>
      </p:sp>
      <p:sp>
        <p:nvSpPr>
          <p:cNvPr id="2" name="Title 1"/>
          <p:cNvSpPr>
            <a:spLocks noGrp="1"/>
          </p:cNvSpPr>
          <p:nvPr>
            <p:ph type="title" idx="4294967295"/>
          </p:nvPr>
        </p:nvSpPr>
        <p:spPr>
          <a:xfrm>
            <a:off x="914400" y="750889"/>
            <a:ext cx="4360863" cy="849312"/>
          </a:xfrm>
        </p:spPr>
        <p:txBody>
          <a:bodyPr/>
          <a:lstStyle/>
          <a:p>
            <a:r>
              <a:rPr lang="en-US" dirty="0" smtClean="0"/>
              <a:t>Introduction</a:t>
            </a:r>
            <a:endParaRPr lang="en-US" dirty="0"/>
          </a:p>
        </p:txBody>
      </p:sp>
      <p:sp>
        <p:nvSpPr>
          <p:cNvPr id="4" name="Content Placeholder 3"/>
          <p:cNvSpPr>
            <a:spLocks noGrp="1"/>
          </p:cNvSpPr>
          <p:nvPr>
            <p:ph sz="quarter" idx="4294967295"/>
          </p:nvPr>
        </p:nvSpPr>
        <p:spPr>
          <a:xfrm>
            <a:off x="914400" y="1676400"/>
            <a:ext cx="7391400" cy="4038600"/>
          </a:xfrm>
        </p:spPr>
        <p:txBody>
          <a:bodyPr>
            <a:normAutofit/>
          </a:bodyPr>
          <a:lstStyle/>
          <a:p>
            <a:r>
              <a:rPr lang="en-US" sz="1800" dirty="0" smtClean="0"/>
              <a:t>Risk</a:t>
            </a:r>
          </a:p>
          <a:p>
            <a:pPr lvl="1"/>
            <a:r>
              <a:rPr lang="en-US" sz="1800" dirty="0" smtClean="0"/>
              <a:t>Quantitative </a:t>
            </a:r>
            <a:r>
              <a:rPr lang="en-US" sz="1800" dirty="0"/>
              <a:t>measure of the potential damage caused by a specified </a:t>
            </a:r>
            <a:r>
              <a:rPr lang="en-US" sz="1800" dirty="0" smtClean="0"/>
              <a:t>threat</a:t>
            </a:r>
          </a:p>
          <a:p>
            <a:pPr lvl="1"/>
            <a:r>
              <a:rPr lang="en-US" sz="1800" dirty="0" smtClean="0"/>
              <a:t>Draws top management attention</a:t>
            </a:r>
          </a:p>
          <a:p>
            <a:r>
              <a:rPr lang="en-US" sz="1800" dirty="0" smtClean="0"/>
              <a:t>Integrates almost everything discussed in previous chapters</a:t>
            </a:r>
          </a:p>
          <a:p>
            <a:pPr lvl="1"/>
            <a:r>
              <a:rPr lang="en-US" sz="1800" dirty="0" smtClean="0"/>
              <a:t>Risk management framework</a:t>
            </a:r>
          </a:p>
          <a:p>
            <a:pPr lvl="2"/>
            <a:r>
              <a:rPr lang="en-US" sz="1800" dirty="0" smtClean="0"/>
              <a:t>NIST</a:t>
            </a:r>
          </a:p>
          <a:p>
            <a:r>
              <a:rPr lang="en-US" sz="1800" dirty="0" smtClean="0"/>
              <a:t>Utilize inputs from both technology and management experts</a:t>
            </a:r>
          </a:p>
          <a:p>
            <a:r>
              <a:rPr lang="en-US" sz="1800" dirty="0" smtClean="0"/>
              <a:t>Risk </a:t>
            </a:r>
            <a:r>
              <a:rPr lang="en-US" sz="1800" dirty="0"/>
              <a:t>management </a:t>
            </a:r>
            <a:r>
              <a:rPr lang="en-US" sz="1800" dirty="0" smtClean="0"/>
              <a:t>is a component of managing </a:t>
            </a:r>
            <a:r>
              <a:rPr lang="en-US" sz="1800" dirty="0"/>
              <a:t>an </a:t>
            </a:r>
            <a:r>
              <a:rPr lang="en-US" sz="1800" dirty="0" smtClean="0"/>
              <a:t>organization</a:t>
            </a:r>
          </a:p>
        </p:txBody>
      </p:sp>
    </p:spTree>
    <p:extLst>
      <p:ext uri="{BB962C8B-B14F-4D97-AF65-F5344CB8AC3E}">
        <p14:creationId xmlns:p14="http://schemas.microsoft.com/office/powerpoint/2010/main" val="2896184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50</a:t>
            </a:fld>
            <a:endParaRPr lang="en-US"/>
          </a:p>
        </p:txBody>
      </p:sp>
      <p:sp>
        <p:nvSpPr>
          <p:cNvPr id="3" name="Rectangle 2"/>
          <p:cNvSpPr/>
          <p:nvPr/>
        </p:nvSpPr>
        <p:spPr>
          <a:xfrm>
            <a:off x="838200" y="1709678"/>
            <a:ext cx="7467600" cy="2031325"/>
          </a:xfrm>
          <a:prstGeom prst="rect">
            <a:avLst/>
          </a:prstGeom>
        </p:spPr>
        <p:txBody>
          <a:bodyPr wrap="square">
            <a:spAutoFit/>
          </a:bodyPr>
          <a:lstStyle/>
          <a:p>
            <a:pPr marL="342900" indent="-342900">
              <a:buFont typeface="+mj-lt"/>
              <a:buAutoNum type="arabicPeriod" startAt="21"/>
            </a:pPr>
            <a:r>
              <a:rPr lang="en-US" dirty="0" smtClean="0"/>
              <a:t>What </a:t>
            </a:r>
            <a:r>
              <a:rPr lang="en-US" dirty="0"/>
              <a:t>are some of the important differences between the provisions of sections 302 and 404 of the Sarbanes– Oxley act.</a:t>
            </a:r>
          </a:p>
          <a:p>
            <a:pPr marL="342900" indent="-342900">
              <a:buFont typeface="+mj-lt"/>
              <a:buAutoNum type="arabicPeriod" startAt="21"/>
            </a:pPr>
            <a:r>
              <a:rPr lang="en-US" dirty="0" smtClean="0"/>
              <a:t>What </a:t>
            </a:r>
            <a:r>
              <a:rPr lang="en-US" dirty="0"/>
              <a:t>is internal control as defined by the Sarbanes– Oxley </a:t>
            </a:r>
            <a:r>
              <a:rPr lang="en-US" dirty="0" smtClean="0"/>
              <a:t>act?</a:t>
            </a:r>
          </a:p>
          <a:p>
            <a:pPr marL="342900" indent="-342900">
              <a:buFont typeface="+mj-lt"/>
              <a:buAutoNum type="arabicPeriod" startAt="21"/>
            </a:pPr>
            <a:r>
              <a:rPr lang="en-US" dirty="0" smtClean="0"/>
              <a:t>What </a:t>
            </a:r>
            <a:r>
              <a:rPr lang="en-US" dirty="0"/>
              <a:t>are auditing standards?</a:t>
            </a:r>
          </a:p>
          <a:p>
            <a:pPr marL="342900" indent="-342900">
              <a:buFont typeface="+mj-lt"/>
              <a:buAutoNum type="arabicPeriod" startAt="21"/>
            </a:pPr>
            <a:r>
              <a:rPr lang="en-US" dirty="0" smtClean="0"/>
              <a:t>Briefly </a:t>
            </a:r>
            <a:r>
              <a:rPr lang="en-US" dirty="0"/>
              <a:t>describe the top-down auditing procedure for the verification of IT general controls as part of a Sarbanes– Oxley audit.</a:t>
            </a:r>
          </a:p>
          <a:p>
            <a:pPr marL="342900" indent="-342900">
              <a:buFont typeface="+mj-lt"/>
              <a:buAutoNum type="arabicPeriod" startAt="21"/>
            </a:pPr>
            <a:r>
              <a:rPr lang="en-US" dirty="0" smtClean="0"/>
              <a:t>How </a:t>
            </a:r>
            <a:r>
              <a:rPr lang="en-US" dirty="0"/>
              <a:t>is risk management different from compliance</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 </a:t>
            </a:r>
            <a:r>
              <a:rPr lang="en-US" dirty="0" smtClean="0"/>
              <a:t>(4)</a:t>
            </a:r>
            <a:endParaRPr lang="en-US" dirty="0"/>
          </a:p>
        </p:txBody>
      </p:sp>
    </p:spTree>
    <p:extLst>
      <p:ext uri="{BB962C8B-B14F-4D97-AF65-F5344CB8AC3E}">
        <p14:creationId xmlns:p14="http://schemas.microsoft.com/office/powerpoint/2010/main" val="19126531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51</a:t>
            </a:fld>
            <a:endParaRPr lang="en-US"/>
          </a:p>
        </p:txBody>
      </p:sp>
      <p:sp>
        <p:nvSpPr>
          <p:cNvPr id="2" name="Title 1"/>
          <p:cNvSpPr>
            <a:spLocks noGrp="1"/>
          </p:cNvSpPr>
          <p:nvPr>
            <p:ph type="title" idx="4294967295"/>
          </p:nvPr>
        </p:nvSpPr>
        <p:spPr>
          <a:xfrm>
            <a:off x="952831" y="838200"/>
            <a:ext cx="7962569" cy="727075"/>
          </a:xfrm>
        </p:spPr>
        <p:txBody>
          <a:bodyPr>
            <a:noAutofit/>
          </a:bodyPr>
          <a:lstStyle/>
          <a:p>
            <a:r>
              <a:rPr lang="en-US" sz="3800" dirty="0" smtClean="0"/>
              <a:t>Example Case: </a:t>
            </a:r>
            <a:r>
              <a:rPr lang="en-US" sz="3800" dirty="0" smtClean="0"/>
              <a:t>Online Marketplace</a:t>
            </a:r>
            <a:endParaRPr lang="en-US" sz="3800" dirty="0"/>
          </a:p>
        </p:txBody>
      </p:sp>
      <p:grpSp>
        <p:nvGrpSpPr>
          <p:cNvPr id="3" name="Group 2"/>
          <p:cNvGrpSpPr/>
          <p:nvPr/>
        </p:nvGrpSpPr>
        <p:grpSpPr>
          <a:xfrm>
            <a:off x="1295400" y="1828800"/>
            <a:ext cx="6553200" cy="3041650"/>
            <a:chOff x="1295400" y="2673350"/>
            <a:chExt cx="6553200" cy="304165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73350"/>
              <a:ext cx="6553200"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083050"/>
              <a:ext cx="655320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1295400" y="5373469"/>
            <a:ext cx="6477000" cy="461665"/>
          </a:xfrm>
          <a:prstGeom prst="rect">
            <a:avLst/>
          </a:prstGeom>
        </p:spPr>
        <p:txBody>
          <a:bodyPr wrap="square">
            <a:spAutoFit/>
          </a:bodyPr>
          <a:lstStyle/>
          <a:p>
            <a:r>
              <a:rPr lang="en-US" sz="1200" b="1" dirty="0" smtClean="0"/>
              <a:t>REFERENCE</a:t>
            </a:r>
          </a:p>
          <a:p>
            <a:r>
              <a:rPr lang="en-US" sz="1200" dirty="0" smtClean="0">
                <a:hlinkClick r:id="rId5"/>
              </a:rPr>
              <a:t>http</a:t>
            </a:r>
            <a:r>
              <a:rPr lang="en-US" sz="1200" dirty="0">
                <a:hlinkClick r:id="rId5"/>
              </a:rPr>
              <a:t>://</a:t>
            </a:r>
            <a:r>
              <a:rPr lang="en-US" sz="1200" dirty="0" smtClean="0">
                <a:hlinkClick r:id="rId5"/>
              </a:rPr>
              <a:t>www.justice.gov/usao/nye/pr/2012/2012dec05.html</a:t>
            </a:r>
            <a:r>
              <a:rPr lang="en-US" sz="1200" dirty="0" smtClean="0"/>
              <a:t> </a:t>
            </a:r>
            <a:endParaRPr lang="en-US" sz="1200" dirty="0"/>
          </a:p>
        </p:txBody>
      </p:sp>
    </p:spTree>
    <p:extLst>
      <p:ext uri="{BB962C8B-B14F-4D97-AF65-F5344CB8AC3E}">
        <p14:creationId xmlns:p14="http://schemas.microsoft.com/office/powerpoint/2010/main" val="36851717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52</a:t>
            </a:fld>
            <a:endParaRPr lang="en-US"/>
          </a:p>
        </p:txBody>
      </p:sp>
      <p:sp>
        <p:nvSpPr>
          <p:cNvPr id="3" name="Rectangle 2"/>
          <p:cNvSpPr/>
          <p:nvPr/>
        </p:nvSpPr>
        <p:spPr>
          <a:xfrm>
            <a:off x="762000" y="1676400"/>
            <a:ext cx="7696200" cy="923330"/>
          </a:xfrm>
          <a:prstGeom prst="rect">
            <a:avLst/>
          </a:prstGeom>
        </p:spPr>
        <p:txBody>
          <a:bodyPr wrap="square">
            <a:spAutoFit/>
          </a:bodyPr>
          <a:lstStyle/>
          <a:p>
            <a:pPr marL="342900" indent="-342900">
              <a:buFont typeface="+mj-lt"/>
              <a:buAutoNum type="arabicPeriod"/>
            </a:pPr>
            <a:r>
              <a:rPr lang="en-US" dirty="0" smtClean="0"/>
              <a:t>Which standards could have been used to prevent the fraudsters from committing their crimes?</a:t>
            </a:r>
            <a:endParaRPr lang="en-US" dirty="0"/>
          </a:p>
          <a:p>
            <a:pPr marL="342900" indent="-342900">
              <a:buFont typeface="+mj-lt"/>
              <a:buAutoNum type="arabicPeriod"/>
            </a:pPr>
            <a:r>
              <a:rPr lang="en-US" dirty="0" smtClean="0"/>
              <a:t>What IT Risk management framework applies best to this case?</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53</a:t>
            </a:fld>
            <a:endParaRPr lang="en-US"/>
          </a:p>
        </p:txBody>
      </p:sp>
      <p:sp>
        <p:nvSpPr>
          <p:cNvPr id="2" name="Title 1"/>
          <p:cNvSpPr>
            <a:spLocks noGrp="1"/>
          </p:cNvSpPr>
          <p:nvPr>
            <p:ph type="title" idx="4294967295"/>
          </p:nvPr>
        </p:nvSpPr>
        <p:spPr>
          <a:xfrm>
            <a:off x="952831" y="838200"/>
            <a:ext cx="7048169" cy="727075"/>
          </a:xfrm>
        </p:spPr>
        <p:txBody>
          <a:bodyPr>
            <a:noAutofit/>
          </a:bodyPr>
          <a:lstStyle/>
          <a:p>
            <a:r>
              <a:rPr lang="en-US" sz="3800" dirty="0" smtClean="0"/>
              <a:t>Critical Thinking Exercise</a:t>
            </a:r>
            <a:endParaRPr lang="en-US" sz="3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797050"/>
            <a:ext cx="7943850" cy="353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3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54</a:t>
            </a:fld>
            <a:endParaRPr lang="en-US"/>
          </a:p>
        </p:txBody>
      </p:sp>
      <p:sp>
        <p:nvSpPr>
          <p:cNvPr id="2" name="Title 1"/>
          <p:cNvSpPr>
            <a:spLocks noGrp="1"/>
          </p:cNvSpPr>
          <p:nvPr>
            <p:ph type="title" idx="4294967295"/>
          </p:nvPr>
        </p:nvSpPr>
        <p:spPr>
          <a:xfrm>
            <a:off x="457201" y="838200"/>
            <a:ext cx="8153400" cy="727075"/>
          </a:xfrm>
        </p:spPr>
        <p:txBody>
          <a:bodyPr>
            <a:noAutofit/>
          </a:bodyPr>
          <a:lstStyle/>
          <a:p>
            <a:r>
              <a:rPr lang="en-US" sz="3800" dirty="0" smtClean="0"/>
              <a:t>Critical Thinking </a:t>
            </a:r>
            <a:r>
              <a:rPr lang="en-US" sz="3800" dirty="0" smtClean="0"/>
              <a:t>Exercise--Questions</a:t>
            </a:r>
            <a:endParaRPr lang="en-US" sz="3800" dirty="0"/>
          </a:p>
        </p:txBody>
      </p:sp>
      <p:sp>
        <p:nvSpPr>
          <p:cNvPr id="3" name="Rectangle 2"/>
          <p:cNvSpPr/>
          <p:nvPr/>
        </p:nvSpPr>
        <p:spPr>
          <a:xfrm>
            <a:off x="990600" y="1859340"/>
            <a:ext cx="7315200" cy="1754326"/>
          </a:xfrm>
          <a:prstGeom prst="rect">
            <a:avLst/>
          </a:prstGeom>
        </p:spPr>
        <p:txBody>
          <a:bodyPr wrap="square">
            <a:spAutoFit/>
          </a:bodyPr>
          <a:lstStyle/>
          <a:p>
            <a:pPr marL="342900" indent="-342900">
              <a:buFont typeface="+mj-lt"/>
              <a:buAutoNum type="arabicPeriod"/>
            </a:pPr>
            <a:r>
              <a:rPr lang="en-US" dirty="0"/>
              <a:t>During IT risk assessment, what are some ways that </a:t>
            </a:r>
            <a:r>
              <a:rPr lang="en-US" dirty="0" smtClean="0"/>
              <a:t>estimation </a:t>
            </a:r>
            <a:r>
              <a:rPr lang="en-US" dirty="0"/>
              <a:t>biases can lead to overestimation of insignificant risks and underestimation of important risks</a:t>
            </a:r>
            <a:r>
              <a:rPr lang="en-US" dirty="0" smtClean="0"/>
              <a:t>?</a:t>
            </a:r>
          </a:p>
          <a:p>
            <a:pPr marL="342900" indent="-342900">
              <a:buFont typeface="+mj-lt"/>
              <a:buAutoNum type="arabicPeriod"/>
            </a:pPr>
            <a:r>
              <a:rPr lang="en-US" dirty="0"/>
              <a:t>It is suggested that overestimation of a risk necessarily leads to an under-recognition of some other important risk. Do you agree with this assessment? Why, or why not</a:t>
            </a:r>
            <a:r>
              <a:rPr lang="en-US" dirty="0" smtClean="0"/>
              <a:t>?</a:t>
            </a:r>
            <a:endParaRPr lang="en-US" dirty="0"/>
          </a:p>
        </p:txBody>
      </p:sp>
    </p:spTree>
    <p:extLst>
      <p:ext uri="{BB962C8B-B14F-4D97-AF65-F5344CB8AC3E}">
        <p14:creationId xmlns:p14="http://schemas.microsoft.com/office/powerpoint/2010/main" val="22200516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55</a:t>
            </a:fld>
            <a:endParaRPr lang="en-US"/>
          </a:p>
        </p:txBody>
      </p:sp>
      <p:sp>
        <p:nvSpPr>
          <p:cNvPr id="3" name="Title 1"/>
          <p:cNvSpPr txBox="1">
            <a:spLocks/>
          </p:cNvSpPr>
          <p:nvPr/>
        </p:nvSpPr>
        <p:spPr>
          <a:xfrm>
            <a:off x="914399" y="838200"/>
            <a:ext cx="6412735"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828800"/>
            <a:ext cx="791210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1154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56</a:t>
            </a:fld>
            <a:endParaRPr lang="en-US"/>
          </a:p>
        </p:txBody>
      </p:sp>
      <p:cxnSp>
        <p:nvCxnSpPr>
          <p:cNvPr id="7" name="Straight Arrow Connector 6"/>
          <p:cNvCxnSpPr/>
          <p:nvPr/>
        </p:nvCxnSpPr>
        <p:spPr>
          <a:xfrm flipH="1">
            <a:off x="2667000" y="2543564"/>
            <a:ext cx="4800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19921" y="838200"/>
            <a:ext cx="4261679" cy="707886"/>
          </a:xfrm>
          <a:prstGeom prst="rect">
            <a:avLst/>
          </a:prstGeom>
          <a:noFill/>
        </p:spPr>
        <p:txBody>
          <a:bodyPr wrap="none" rtlCol="0">
            <a:spAutoFit/>
          </a:bodyPr>
          <a:lstStyle/>
          <a:p>
            <a:r>
              <a:rPr lang="en-US" sz="4000" dirty="0" smtClean="0"/>
              <a:t>Hands-On Activity</a:t>
            </a:r>
            <a:endParaRPr lang="en-US" sz="4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950200" cy="367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57</a:t>
            </a:fld>
            <a:endParaRPr lang="en-US"/>
          </a:p>
        </p:txBody>
      </p:sp>
      <p:cxnSp>
        <p:nvCxnSpPr>
          <p:cNvPr id="7" name="Straight Arrow Connector 6"/>
          <p:cNvCxnSpPr/>
          <p:nvPr/>
        </p:nvCxnSpPr>
        <p:spPr>
          <a:xfrm flipH="1">
            <a:off x="2667000" y="2543564"/>
            <a:ext cx="4800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19921" y="838200"/>
            <a:ext cx="4261679" cy="707886"/>
          </a:xfrm>
          <a:prstGeom prst="rect">
            <a:avLst/>
          </a:prstGeom>
          <a:noFill/>
        </p:spPr>
        <p:txBody>
          <a:bodyPr wrap="none" rtlCol="0">
            <a:spAutoFit/>
          </a:bodyPr>
          <a:lstStyle/>
          <a:p>
            <a:r>
              <a:rPr lang="en-US" sz="4000" dirty="0" smtClean="0"/>
              <a:t>Hands-On Activity</a:t>
            </a:r>
            <a:endParaRPr lang="en-US" sz="40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0200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71867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58</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a:t>
            </a:r>
            <a:r>
              <a:rPr lang="en-US" dirty="0" smtClean="0"/>
              <a:t>15</a:t>
            </a:r>
            <a:endParaRPr lang="en-US" dirty="0"/>
          </a:p>
        </p:txBody>
      </p:sp>
      <p:sp>
        <p:nvSpPr>
          <p:cNvPr id="4" name="Rectangle 3"/>
          <p:cNvSpPr/>
          <p:nvPr/>
        </p:nvSpPr>
        <p:spPr>
          <a:xfrm>
            <a:off x="914400" y="1676400"/>
            <a:ext cx="7315200" cy="2585323"/>
          </a:xfrm>
          <a:prstGeom prst="rect">
            <a:avLst/>
          </a:prstGeom>
        </p:spPr>
        <p:txBody>
          <a:bodyPr wrap="square">
            <a:spAutoFit/>
          </a:bodyPr>
          <a:lstStyle/>
          <a:p>
            <a:r>
              <a:rPr lang="en-US" b="1" dirty="0" smtClean="0"/>
              <a:t>POST (due WED 11:59 pm CST):</a:t>
            </a:r>
            <a:r>
              <a:rPr lang="en-US" dirty="0" smtClean="0"/>
              <a:t>  </a:t>
            </a:r>
            <a:r>
              <a:rPr lang="en-US" dirty="0" smtClean="0"/>
              <a:t>Complete the Hands-On activity in this chapter and </a:t>
            </a:r>
            <a:r>
              <a:rPr lang="en-US" dirty="0" smtClean="0"/>
              <a:t>post your answer to the following </a:t>
            </a:r>
            <a:r>
              <a:rPr lang="en-US" dirty="0" smtClean="0"/>
              <a:t>question:</a:t>
            </a:r>
            <a:endParaRPr lang="en-US" dirty="0" smtClean="0"/>
          </a:p>
          <a:p>
            <a:pPr marL="342900" indent="-342900">
              <a:buFont typeface="+mj-lt"/>
              <a:buAutoNum type="arabicPeriod"/>
            </a:pPr>
            <a:r>
              <a:rPr lang="en-US" dirty="0"/>
              <a:t>In your opinion, what services (if any) could be a security risk and may need to be disabled?</a:t>
            </a:r>
          </a:p>
          <a:p>
            <a:endParaRPr lang="en-US" dirty="0" smtClean="0"/>
          </a:p>
          <a:p>
            <a:r>
              <a:rPr lang="en-US" b="1" dirty="0" smtClean="0"/>
              <a:t>RESPONSES (due FRI 11:59 pm CST):</a:t>
            </a:r>
            <a:r>
              <a:rPr lang="en-US" dirty="0" smtClean="0"/>
              <a:t>  Respond to two of your peers. </a:t>
            </a:r>
            <a:r>
              <a:rPr lang="en-US" dirty="0" smtClean="0"/>
              <a:t>Evaluate their </a:t>
            </a:r>
            <a:r>
              <a:rPr lang="en-US" dirty="0" smtClean="0"/>
              <a:t>analysis of the </a:t>
            </a:r>
            <a:r>
              <a:rPr lang="en-US" dirty="0" smtClean="0"/>
              <a:t>incident and </a:t>
            </a:r>
            <a:r>
              <a:rPr lang="en-US" dirty="0"/>
              <a:t>determine what other controls could be put in place to mitigate the </a:t>
            </a:r>
            <a:r>
              <a:rPr lang="en-US" dirty="0" smtClean="0"/>
              <a:t>risk instead of simply  </a:t>
            </a:r>
            <a:r>
              <a:rPr lang="en-US" dirty="0"/>
              <a:t>disabling a </a:t>
            </a:r>
            <a:r>
              <a:rPr lang="en-US" dirty="0" smtClean="0"/>
              <a:t>service</a:t>
            </a:r>
            <a:r>
              <a:rPr lang="en-US" dirty="0"/>
              <a:t>.</a:t>
            </a:r>
          </a:p>
        </p:txBody>
      </p:sp>
    </p:spTree>
    <p:extLst>
      <p:ext uri="{BB962C8B-B14F-4D97-AF65-F5344CB8AC3E}">
        <p14:creationId xmlns:p14="http://schemas.microsoft.com/office/powerpoint/2010/main" val="28443415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59</a:t>
            </a:fld>
            <a:endParaRPr lang="en-US"/>
          </a:p>
        </p:txBody>
      </p:sp>
      <p:sp>
        <p:nvSpPr>
          <p:cNvPr id="3" name="Title 1"/>
          <p:cNvSpPr txBox="1">
            <a:spLocks/>
          </p:cNvSpPr>
          <p:nvPr/>
        </p:nvSpPr>
        <p:spPr>
          <a:xfrm>
            <a:off x="914399" y="838200"/>
            <a:ext cx="6412735"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a:t>
            </a:r>
            <a:r>
              <a:rPr lang="en-US" dirty="0" smtClean="0"/>
              <a:t>Lab_15</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1762125"/>
            <a:ext cx="7835900"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dirty="0"/>
          </a:p>
        </p:txBody>
      </p:sp>
      <p:sp>
        <p:nvSpPr>
          <p:cNvPr id="4" name="Content Placeholder 3"/>
          <p:cNvSpPr>
            <a:spLocks noGrp="1"/>
          </p:cNvSpPr>
          <p:nvPr>
            <p:ph sz="quarter" idx="4294967295"/>
          </p:nvPr>
        </p:nvSpPr>
        <p:spPr>
          <a:xfrm>
            <a:off x="838200" y="1676400"/>
            <a:ext cx="7696200" cy="4343400"/>
          </a:xfrm>
        </p:spPr>
        <p:txBody>
          <a:bodyPr>
            <a:normAutofit fontScale="62500" lnSpcReduction="20000"/>
          </a:bodyPr>
          <a:lstStyle/>
          <a:p>
            <a:r>
              <a:rPr lang="en-US" dirty="0" smtClean="0"/>
              <a:t>Performance </a:t>
            </a:r>
            <a:r>
              <a:rPr lang="en-US" dirty="0"/>
              <a:t>of </a:t>
            </a:r>
            <a:r>
              <a:rPr lang="en-US" dirty="0" smtClean="0"/>
              <a:t>organization assessed </a:t>
            </a:r>
            <a:r>
              <a:rPr lang="en-US" dirty="0"/>
              <a:t>using some measure of </a:t>
            </a:r>
            <a:r>
              <a:rPr lang="en-US" dirty="0" smtClean="0"/>
              <a:t>profitability</a:t>
            </a:r>
          </a:p>
          <a:p>
            <a:pPr lvl="1"/>
            <a:r>
              <a:rPr lang="en-US" dirty="0" smtClean="0"/>
              <a:t>More </a:t>
            </a:r>
            <a:r>
              <a:rPr lang="en-US" dirty="0"/>
              <a:t>profitable organizations are more valuable than less profitable </a:t>
            </a:r>
            <a:r>
              <a:rPr lang="en-US" dirty="0" smtClean="0"/>
              <a:t>organizations</a:t>
            </a:r>
          </a:p>
          <a:p>
            <a:pPr lvl="1"/>
            <a:r>
              <a:rPr lang="en-US" dirty="0" smtClean="0"/>
              <a:t>Manager’s </a:t>
            </a:r>
            <a:r>
              <a:rPr lang="en-US" dirty="0"/>
              <a:t>decision problem </a:t>
            </a:r>
            <a:endParaRPr lang="en-US" dirty="0" smtClean="0"/>
          </a:p>
          <a:p>
            <a:pPr marL="914400" lvl="2" indent="0">
              <a:buNone/>
            </a:pPr>
            <a:r>
              <a:rPr lang="en-US" dirty="0" smtClean="0"/>
              <a:t>= </a:t>
            </a:r>
            <a:r>
              <a:rPr lang="en-US" dirty="0"/>
              <a:t>max(profit</a:t>
            </a:r>
            <a:r>
              <a:rPr lang="en-US" dirty="0" smtClean="0"/>
              <a:t>)</a:t>
            </a:r>
          </a:p>
          <a:p>
            <a:pPr marL="914400" lvl="2" indent="0">
              <a:buNone/>
            </a:pPr>
            <a:r>
              <a:rPr lang="en-US" dirty="0" smtClean="0"/>
              <a:t>= </a:t>
            </a:r>
            <a:r>
              <a:rPr lang="en-US" dirty="0"/>
              <a:t>max(Revenues – cost)</a:t>
            </a:r>
          </a:p>
          <a:p>
            <a:pPr lvl="1"/>
            <a:r>
              <a:rPr lang="en-US" dirty="0" smtClean="0"/>
              <a:t>Goal can be accomplished by</a:t>
            </a:r>
          </a:p>
          <a:p>
            <a:pPr lvl="2"/>
            <a:r>
              <a:rPr lang="en-US" dirty="0" smtClean="0"/>
              <a:t>Increasing revenues</a:t>
            </a:r>
          </a:p>
          <a:p>
            <a:pPr lvl="2"/>
            <a:r>
              <a:rPr lang="en-US" dirty="0" smtClean="0"/>
              <a:t>Reducing costs</a:t>
            </a:r>
          </a:p>
          <a:p>
            <a:r>
              <a:rPr lang="en-US" dirty="0"/>
              <a:t>Unusual incidents can affect organization’s profits</a:t>
            </a:r>
          </a:p>
          <a:p>
            <a:pPr lvl="1"/>
            <a:r>
              <a:rPr lang="en-US" dirty="0"/>
              <a:t>They need to be managed</a:t>
            </a:r>
          </a:p>
          <a:p>
            <a:r>
              <a:rPr lang="en-US" dirty="0"/>
              <a:t>At a very high level</a:t>
            </a:r>
          </a:p>
          <a:p>
            <a:pPr lvl="1"/>
            <a:r>
              <a:rPr lang="en-US" dirty="0"/>
              <a:t>Risk management</a:t>
            </a:r>
          </a:p>
          <a:p>
            <a:pPr lvl="2"/>
            <a:r>
              <a:rPr lang="en-US" dirty="0"/>
              <a:t>Managing financial impacts of unusual </a:t>
            </a:r>
            <a:r>
              <a:rPr lang="en-US" dirty="0" smtClean="0"/>
              <a:t>events</a:t>
            </a:r>
            <a:endParaRPr lang="en-US" dirty="0"/>
          </a:p>
        </p:txBody>
      </p:sp>
      <p:sp>
        <p:nvSpPr>
          <p:cNvPr id="5" name="Title 1"/>
          <p:cNvSpPr txBox="1">
            <a:spLocks/>
          </p:cNvSpPr>
          <p:nvPr/>
        </p:nvSpPr>
        <p:spPr>
          <a:xfrm>
            <a:off x="457200" y="685800"/>
            <a:ext cx="8305800" cy="914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Risk management as component of general management</a:t>
            </a:r>
            <a:endParaRPr lang="en-US" sz="3600" dirty="0"/>
          </a:p>
        </p:txBody>
      </p:sp>
    </p:spTree>
    <p:extLst>
      <p:ext uri="{BB962C8B-B14F-4D97-AF65-F5344CB8AC3E}">
        <p14:creationId xmlns:p14="http://schemas.microsoft.com/office/powerpoint/2010/main" val="1003927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60</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Explain the relevance of risk management to top management</a:t>
            </a:r>
          </a:p>
          <a:p>
            <a:pPr>
              <a:buFont typeface="Wingdings" panose="05000000000000000000" pitchFamily="2" charset="2"/>
              <a:buChar char="ü"/>
            </a:pPr>
            <a:r>
              <a:rPr lang="en-US" sz="1800" dirty="0"/>
              <a:t>Describe IT Risk management frameworks</a:t>
            </a:r>
          </a:p>
          <a:p>
            <a:pPr>
              <a:buFont typeface="Wingdings" panose="05000000000000000000" pitchFamily="2" charset="2"/>
              <a:buChar char="ü"/>
            </a:pPr>
            <a:r>
              <a:rPr lang="en-US" sz="1800" dirty="0"/>
              <a:t>Perform Risk analysis - identification and assessment</a:t>
            </a:r>
          </a:p>
          <a:p>
            <a:pPr>
              <a:buFont typeface="Wingdings" panose="05000000000000000000" pitchFamily="2" charset="2"/>
              <a:buChar char="ü"/>
            </a:pPr>
            <a:r>
              <a:rPr lang="en-US" sz="1800" dirty="0"/>
              <a:t>Perform Risk management - mitigation, preparation and response</a:t>
            </a: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smtClean="0">
                <a:latin typeface="+mn-lt"/>
                <a:ea typeface="+mn-ea"/>
                <a:cs typeface="+mn-cs"/>
              </a:rPr>
              <a:t>Course Final</a:t>
            </a:r>
            <a:endParaRPr lang="en-US" sz="4400" dirty="0">
              <a:latin typeface="+mn-lt"/>
              <a:ea typeface="+mn-ea"/>
              <a:cs typeface="+mn-cs"/>
            </a:endParaRP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4294967295"/>
          </p:nvPr>
        </p:nvSpPr>
        <p:spPr>
          <a:xfrm>
            <a:off x="7010400" y="6356350"/>
            <a:ext cx="2133600" cy="365125"/>
          </a:xfrm>
        </p:spPr>
        <p:txBody>
          <a:bodyPr/>
          <a:lstStyle/>
          <a:p>
            <a:fld id="{B92A50E9-E5F6-4F1F-91E8-37824CF40063}" type="slidenum">
              <a:rPr lang="en-US" smtClean="0"/>
              <a:t>61</a:t>
            </a:fld>
            <a:endParaRPr lang="en-US"/>
          </a:p>
        </p:txBody>
      </p:sp>
    </p:spTree>
    <p:extLst>
      <p:ext uri="{BB962C8B-B14F-4D97-AF65-F5344CB8AC3E}">
        <p14:creationId xmlns:p14="http://schemas.microsoft.com/office/powerpoint/2010/main" val="3807642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62</a:t>
            </a:fld>
            <a:endParaRPr lang="en-US" dirty="0"/>
          </a:p>
        </p:txBody>
      </p:sp>
      <p:sp>
        <p:nvSpPr>
          <p:cNvPr id="2" name="Title 1"/>
          <p:cNvSpPr>
            <a:spLocks noGrp="1"/>
          </p:cNvSpPr>
          <p:nvPr>
            <p:ph type="title" idx="4294967295"/>
          </p:nvPr>
        </p:nvSpPr>
        <p:spPr>
          <a:xfrm>
            <a:off x="876300" y="789781"/>
            <a:ext cx="5275263" cy="820737"/>
          </a:xfrm>
        </p:spPr>
        <p:txBody>
          <a:bodyPr>
            <a:normAutofit fontScale="90000"/>
          </a:bodyPr>
          <a:lstStyle/>
          <a:p>
            <a:r>
              <a:rPr lang="en-US" sz="3200" b="1" dirty="0" smtClean="0">
                <a:solidFill>
                  <a:schemeClr val="accent1">
                    <a:lumMod val="75000"/>
                  </a:schemeClr>
                </a:solidFill>
              </a:rPr>
              <a:t>For Next </a:t>
            </a:r>
            <a:r>
              <a:rPr lang="en-US" sz="3200" b="1" dirty="0" smtClean="0">
                <a:solidFill>
                  <a:schemeClr val="accent1">
                    <a:lumMod val="75000"/>
                  </a:schemeClr>
                </a:solidFill>
              </a:rPr>
              <a:t>Week: Course Final</a:t>
            </a:r>
            <a:endParaRPr lang="en-US" sz="3200" b="1" dirty="0">
              <a:solidFill>
                <a:schemeClr val="accent1">
                  <a:lumMod val="75000"/>
                </a:schemeClr>
              </a:solidFill>
            </a:endParaRPr>
          </a:p>
        </p:txBody>
      </p:sp>
      <p:sp>
        <p:nvSpPr>
          <p:cNvPr id="3" name="TextBox 2"/>
          <p:cNvSpPr txBox="1"/>
          <p:nvPr/>
        </p:nvSpPr>
        <p:spPr>
          <a:xfrm>
            <a:off x="685800" y="1828800"/>
            <a:ext cx="7924800" cy="4216539"/>
          </a:xfrm>
          <a:prstGeom prst="rect">
            <a:avLst/>
          </a:prstGeom>
          <a:noFill/>
        </p:spPr>
        <p:txBody>
          <a:bodyPr wrap="square" rtlCol="0">
            <a:spAutoFit/>
          </a:bodyPr>
          <a:lstStyle/>
          <a:p>
            <a:r>
              <a:rPr lang="en-US" b="1" dirty="0" smtClean="0"/>
              <a:t>Format</a:t>
            </a:r>
          </a:p>
          <a:p>
            <a:pPr marL="285750" indent="-285750">
              <a:buFont typeface="Arial" panose="020B0604020202020204" pitchFamily="34" charset="0"/>
              <a:buChar char="•"/>
            </a:pPr>
            <a:r>
              <a:rPr lang="en-US" dirty="0" smtClean="0"/>
              <a:t>Randomized </a:t>
            </a:r>
            <a:r>
              <a:rPr lang="en-US" dirty="0"/>
              <a:t>50-question multiple-choice and multiple-answer exam covering the material throughout the course. </a:t>
            </a:r>
            <a:endParaRPr lang="en-US" dirty="0" smtClean="0"/>
          </a:p>
          <a:p>
            <a:pPr marL="285750" indent="-285750">
              <a:buFont typeface="Arial" panose="020B0604020202020204" pitchFamily="34" charset="0"/>
              <a:buChar char="•"/>
            </a:pPr>
            <a:r>
              <a:rPr lang="en-US" dirty="0" smtClean="0"/>
              <a:t>You can earn 100 points (2 points per correct and complete answer) </a:t>
            </a:r>
          </a:p>
          <a:p>
            <a:pPr marL="285750" indent="-285750">
              <a:buFont typeface="Arial" panose="020B0604020202020204" pitchFamily="34" charset="0"/>
              <a:buChar char="•"/>
            </a:pPr>
            <a:r>
              <a:rPr lang="en-US" dirty="0" smtClean="0"/>
              <a:t>You </a:t>
            </a:r>
            <a:r>
              <a:rPr lang="en-US" dirty="0"/>
              <a:t>have 60 minutes to complete the exam. </a:t>
            </a:r>
            <a:endParaRPr lang="en-US" dirty="0" smtClean="0"/>
          </a:p>
          <a:p>
            <a:pPr marL="285750" indent="-285750">
              <a:buFont typeface="Arial" panose="020B0604020202020204" pitchFamily="34" charset="0"/>
              <a:buChar char="•"/>
            </a:pPr>
            <a:r>
              <a:rPr lang="en-US" dirty="0" smtClean="0"/>
              <a:t>ONLINE (Blackboard)</a:t>
            </a:r>
          </a:p>
          <a:p>
            <a:pPr marL="285750" indent="-285750">
              <a:buFont typeface="Arial" panose="020B0604020202020204" pitchFamily="34" charset="0"/>
              <a:buChar char="•"/>
            </a:pPr>
            <a:endParaRPr lang="en-US" sz="800" dirty="0"/>
          </a:p>
          <a:p>
            <a:r>
              <a:rPr lang="en-US" b="1" dirty="0">
                <a:solidFill>
                  <a:schemeClr val="accent1">
                    <a:lumMod val="75000"/>
                  </a:schemeClr>
                </a:solidFill>
              </a:rPr>
              <a:t>What are you allowed to use for the Course Final?</a:t>
            </a:r>
            <a:endParaRPr lang="en-US" dirty="0">
              <a:solidFill>
                <a:schemeClr val="accent1">
                  <a:lumMod val="75000"/>
                </a:schemeClr>
              </a:solidFill>
            </a:endParaRPr>
          </a:p>
          <a:p>
            <a:pPr marL="285750" indent="-285750">
              <a:buFont typeface="Arial" panose="020B0604020202020204" pitchFamily="34" charset="0"/>
              <a:buChar char="•"/>
            </a:pPr>
            <a:r>
              <a:rPr lang="en-US" dirty="0"/>
              <a:t>The course slides</a:t>
            </a:r>
          </a:p>
          <a:p>
            <a:pPr marL="285750" indent="-285750">
              <a:buFont typeface="Arial" panose="020B0604020202020204" pitchFamily="34" charset="0"/>
              <a:buChar char="•"/>
            </a:pPr>
            <a:r>
              <a:rPr lang="en-US" dirty="0"/>
              <a:t>The </a:t>
            </a:r>
            <a:r>
              <a:rPr lang="en-US" dirty="0" smtClean="0"/>
              <a:t>books</a:t>
            </a:r>
          </a:p>
          <a:p>
            <a:pPr marL="285750" indent="-285750">
              <a:buFont typeface="Arial" panose="020B0604020202020204" pitchFamily="34" charset="0"/>
              <a:buChar char="•"/>
            </a:pPr>
            <a:endParaRPr lang="en-US" sz="800" dirty="0"/>
          </a:p>
          <a:p>
            <a:r>
              <a:rPr lang="en-US" b="1" dirty="0">
                <a:solidFill>
                  <a:srgbClr val="FF0000"/>
                </a:solidFill>
              </a:rPr>
              <a:t>What are you not allowed to do during the </a:t>
            </a:r>
            <a:r>
              <a:rPr lang="en-US" b="1" dirty="0" smtClean="0">
                <a:solidFill>
                  <a:srgbClr val="FF0000"/>
                </a:solidFill>
              </a:rPr>
              <a:t>Final</a:t>
            </a:r>
            <a:r>
              <a:rPr lang="en-US" b="1" dirty="0">
                <a:solidFill>
                  <a:srgbClr val="FF0000"/>
                </a:solidFill>
              </a:rPr>
              <a:t>?</a:t>
            </a:r>
            <a:endParaRPr lang="en-US" dirty="0">
              <a:solidFill>
                <a:srgbClr val="FF0000"/>
              </a:solidFill>
            </a:endParaRPr>
          </a:p>
          <a:p>
            <a:pPr marL="285750" indent="-285750">
              <a:buFont typeface="Arial" panose="020B0604020202020204" pitchFamily="34" charset="0"/>
              <a:buChar char="•"/>
            </a:pPr>
            <a:r>
              <a:rPr lang="en-US" dirty="0"/>
              <a:t>Use the internet to find results for questions</a:t>
            </a:r>
          </a:p>
          <a:p>
            <a:pPr marL="285750" indent="-285750">
              <a:buFont typeface="Arial" panose="020B0604020202020204" pitchFamily="34" charset="0"/>
              <a:buChar char="•"/>
            </a:pPr>
            <a:r>
              <a:rPr lang="en-US" dirty="0"/>
              <a:t>Collaborate with your classmates/ friends/ colleagues/ supervisors/ employees etc</a:t>
            </a:r>
            <a:r>
              <a:rPr lang="en-US" dirty="0" smtClean="0"/>
              <a:t>. or ask a friend to take the exam for you.</a:t>
            </a:r>
            <a:endParaRPr lang="en-US" dirty="0"/>
          </a:p>
          <a:p>
            <a:pPr marL="285750" indent="-285750">
              <a:buFont typeface="Arial" panose="020B0604020202020204" pitchFamily="34" charset="0"/>
              <a:buChar char="•"/>
            </a:pPr>
            <a:r>
              <a:rPr lang="en-US" dirty="0"/>
              <a:t>Take and share screenshots of exam </a:t>
            </a:r>
            <a:r>
              <a:rPr lang="en-US" dirty="0" smtClean="0"/>
              <a:t>questions</a:t>
            </a:r>
            <a:endParaRPr lang="en-US" dirty="0"/>
          </a:p>
        </p:txBody>
      </p:sp>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124200"/>
            <a:ext cx="2362200" cy="177165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63</a:t>
            </a:fld>
            <a:endParaRPr lang="en-US" dirty="0"/>
          </a:p>
        </p:txBody>
      </p:sp>
      <p:sp>
        <p:nvSpPr>
          <p:cNvPr id="2" name="Title 1"/>
          <p:cNvSpPr>
            <a:spLocks noGrp="1"/>
          </p:cNvSpPr>
          <p:nvPr>
            <p:ph type="title" idx="4294967295"/>
          </p:nvPr>
        </p:nvSpPr>
        <p:spPr>
          <a:xfrm>
            <a:off x="876300" y="789781"/>
            <a:ext cx="5275263" cy="820737"/>
          </a:xfrm>
        </p:spPr>
        <p:txBody>
          <a:bodyPr>
            <a:normAutofit fontScale="90000"/>
          </a:bodyPr>
          <a:lstStyle/>
          <a:p>
            <a:r>
              <a:rPr lang="en-US" sz="3200" b="1" dirty="0" smtClean="0">
                <a:solidFill>
                  <a:schemeClr val="accent1">
                    <a:lumMod val="75000"/>
                  </a:schemeClr>
                </a:solidFill>
              </a:rPr>
              <a:t>For Next </a:t>
            </a:r>
            <a:r>
              <a:rPr lang="en-US" sz="3200" b="1" dirty="0" smtClean="0">
                <a:solidFill>
                  <a:schemeClr val="accent1">
                    <a:lumMod val="75000"/>
                  </a:schemeClr>
                </a:solidFill>
              </a:rPr>
              <a:t>Week: Course Final</a:t>
            </a:r>
            <a:endParaRPr lang="en-US" sz="3200" b="1" dirty="0">
              <a:solidFill>
                <a:schemeClr val="accent1">
                  <a:lumMod val="75000"/>
                </a:schemeClr>
              </a:solidFill>
            </a:endParaRPr>
          </a:p>
        </p:txBody>
      </p:sp>
      <p:sp>
        <p:nvSpPr>
          <p:cNvPr id="5" name="Rectangle 4"/>
          <p:cNvSpPr/>
          <p:nvPr/>
        </p:nvSpPr>
        <p:spPr>
          <a:xfrm>
            <a:off x="838200" y="1676400"/>
            <a:ext cx="7772400" cy="4524315"/>
          </a:xfrm>
          <a:prstGeom prst="rect">
            <a:avLst/>
          </a:prstGeom>
        </p:spPr>
        <p:txBody>
          <a:bodyPr wrap="square">
            <a:spAutoFit/>
          </a:bodyPr>
          <a:lstStyle/>
          <a:p>
            <a:r>
              <a:rPr lang="en-US" dirty="0"/>
              <a:t>To be successful in the Course Final, please ensure that you are either on an </a:t>
            </a:r>
            <a:r>
              <a:rPr lang="en-US" b="1" dirty="0"/>
              <a:t>EXCELLENT wireless network (4 or 5 bars)</a:t>
            </a:r>
            <a:r>
              <a:rPr lang="en-US" dirty="0"/>
              <a:t> or connected to an </a:t>
            </a:r>
            <a:r>
              <a:rPr lang="en-US" b="1" dirty="0" err="1"/>
              <a:t>ethernet</a:t>
            </a:r>
            <a:r>
              <a:rPr lang="en-US" b="1" dirty="0"/>
              <a:t> LAN</a:t>
            </a:r>
            <a:r>
              <a:rPr lang="en-US" dirty="0"/>
              <a:t>.  Please be warned that, when accessed remotely, Blackboard connectivity can time out and self-submit your Course Final BEFORE the allotted time has expired.  This is why your best options are:  </a:t>
            </a:r>
          </a:p>
          <a:p>
            <a:pPr marL="285750" indent="-285750">
              <a:buFont typeface="Arial" panose="020B0604020202020204" pitchFamily="34" charset="0"/>
              <a:buChar char="•"/>
            </a:pPr>
            <a:r>
              <a:rPr lang="en-US" dirty="0"/>
              <a:t>Take the exam ON CAMPUS, preferably IN THE LIBRARY, or in GEM-125 (the </a:t>
            </a:r>
            <a:r>
              <a:rPr lang="en-US" dirty="0" err="1"/>
              <a:t>Gellersen</a:t>
            </a:r>
            <a:r>
              <a:rPr lang="en-US" dirty="0"/>
              <a:t> computer lab) on one of the Unix machines</a:t>
            </a:r>
          </a:p>
          <a:p>
            <a:pPr marL="285750" indent="-285750">
              <a:buFont typeface="Arial" panose="020B0604020202020204" pitchFamily="34" charset="0"/>
              <a:buChar char="•"/>
            </a:pPr>
            <a:r>
              <a:rPr lang="en-US" dirty="0"/>
              <a:t>Connect your laptop to a wired network if you have to be remote</a:t>
            </a:r>
          </a:p>
          <a:p>
            <a:pPr marL="285750" indent="-285750">
              <a:buFont typeface="Arial" panose="020B0604020202020204" pitchFamily="34" charset="0"/>
              <a:buChar char="•"/>
            </a:pPr>
            <a:r>
              <a:rPr lang="en-US" dirty="0"/>
              <a:t>Take the exam EARLY IN THE TIMESLOT, and </a:t>
            </a:r>
            <a:r>
              <a:rPr lang="en-US" b="1" dirty="0"/>
              <a:t>start RIGHT AWAY</a:t>
            </a:r>
            <a:r>
              <a:rPr lang="en-US" dirty="0"/>
              <a:t>, just incase you run into problems with your wireless connection.  I cannot </a:t>
            </a:r>
            <a:r>
              <a:rPr lang="en-US" dirty="0"/>
              <a:t>emphasize</a:t>
            </a:r>
            <a:r>
              <a:rPr lang="en-US" dirty="0"/>
              <a:t> this enough</a:t>
            </a:r>
            <a:r>
              <a:rPr lang="en-US" dirty="0" smtClean="0"/>
              <a:t>.</a:t>
            </a:r>
          </a:p>
          <a:p>
            <a:pPr marL="285750" indent="-285750">
              <a:buFont typeface="Arial" panose="020B0604020202020204" pitchFamily="34" charset="0"/>
              <a:buChar char="•"/>
            </a:pPr>
            <a:endParaRPr lang="en-US" dirty="0"/>
          </a:p>
          <a:p>
            <a:r>
              <a:rPr lang="en-US" dirty="0"/>
              <a:t>Remember that YOU are responsible for the quality of your network connection outside the Valparaiso University campus.  </a:t>
            </a:r>
            <a:r>
              <a:rPr lang="en-US" b="1" dirty="0"/>
              <a:t>While I will be available to assist you through Google Chat and Skype, please note that I will reset timed-out exams only ONCE</a:t>
            </a:r>
            <a:r>
              <a:rPr lang="en-US" b="1" dirty="0" smtClean="0"/>
              <a:t>.                                                                                                                                                                                                                                                                                                                                                                                                                                                                                                                                                                                                                                                                                                                                                                                                                                                                                                                                                                                                                                                                                                                                                                                                                                                                                                                                                                                                                                                                                                                                                                                                                                                                                                                                                                                                                                                                                                                                                                                                                                                                                                                                                                                                                                                                                                                                                                                                                                                                                                                                                                                                                                                                                                                                                                                                                                                                                                                                                                                                                                                                                                                                                                                                                                                                                                                                                                                                                                                                                                                                                                                                                                                                                                                                                                                                                                                                                                                                                                                                                                                                                                                                                                                                                                                                                                                                                                                                                                                                                                                                                                                                                                                                                                                                                                                                                                                                                                                                                                                                                                                                                                                                                                                                                                                                                                                                                                                                                                                                                                                                                                                                                                                                                                                                                                                                                                                                                                                                                                                                                                                                                                                                                                                                                                                                                                                                                                                                                                                                                                                                                                                                                                                                                                                                                                                                                                                                                                                                                                                                                                                                                                                                                                                                                                                                                                                                                                                                                                                                                                                                                                                                                                                                                                                                                                                                                                                                                                                                                                                                                                                                                                                                                                                                                                                                                                                                                                                                                                                                                                                                                                                                                                                                                                                                                                                                                                                                                                                                                                                                                                                                                                                                                                                                                                                                                                                                                                                                                                                                                                                                                                                                                                                                                                                                                                                                                                                                                                                                                                                                                                                                                                                                                                                                                                                                                                                                                                                                                                                                                                                                                                                                                                                                                                                                                                                                                                                                                                                                                                                                                                                                                                                                                                                                                                                                                                                                                                                                                                                                                                                                                                                                                                                                                                                                                                                                                                                                                                                                                                                                                                                                                                                                                                                                                                                                                                                                                                                                                                                                                                                                                                                                                                                                                                                                                                                                                                                                                                                                                                                                                                                                                                                                                                                                                                                                                                                                                                                                                                                                                                                                                                                                                                                                                                                                                                                                                                                                                                                                                                                                                                                                                                                                                                                                                                                                                                                                                                                                                                                                                                                                                                                                                                                                                                                                                                                                                                                                                                                                                                                                                                                                                                                                                                                                                                                                                                                                                                                                                                                                                                                                                                                                                                                                                                                                                                                                                                                                                                                                                                                                                                                                                                                                                                                                                                                                                                                                                                                                                                                                                                                                                                                                                                                                                                                                                                                                                                                                                                                                                                                                                                                                                                                                                                                                                                                                                                                                                                                                                                                                                                                                                                                                                                                                                                                                                                                                                                                                                                                                                                                                                                                                                                                                                                                                                                                                                                                                                                                                                                                                                                                                                                                                                                                                                                                                                                                                                                                                                                                                                                                                                                                                                                                                                                                                                                                                                                                                                                                                                                                                                                                                                                                                                                                                                                                                                                                                                                                                                                                                                                                                                                                                                                                                                                                                                                                                                                                                                                                                                                                                                                                                                                                                                                                                                                                                                                                                                                                                                                                                                                                                                                                                                                                                                                                                                                                                                                                                                                                                                                                                                                                                                                                                                                                                                                                                                                                                                                                                                                                                                                                                                                                                                                                                                                                                                                                                                                                                                                                                                                                                                                                                                                                                                                                                                                                                                                                                                                                                                                                                                                                                                                                                                                                                                                                                                                                                                                                                                                                                                                                                                                                                                                                                                                                                                                                                                                                                                                                                                                                                                                                                                                                                                                                                                                                                                                                                                                                                                                                                                                                                                                                                                                                                                                                                                                                                                                                                                                                                                                                                                                                                                                                                                                                                                                                                                                                                                                                                                                                                                                                                                                                                                                                                                                                                                                                                                                                                                                                                                                                                                                                                                                                                                                                                                                                                                                                                                                                                                                                                                                                                                                                                                                                                                                                                                                                                                                                                                                                                                                                                                                                                                                                                                                                                                                                                                                                                                                                                                                                                                                                                                                                                                                                                                                                                                                                                                                                                                                                                                                                                                                                                                                                                                                                                                                                                                                                                                                                                                                                                                                                                                                                                                                                                                                                                                                                                                                                                                                                                                                                                                                                                                                                                                                                                                                                                                                                                                                                                                                                                                                                                                                                                                                                                                                                                                                                                                                                                                                                                                                                                                                                                                                                                                                                                                                                                                                                                                                                                                                                                                                                                                                                                                                                                                                                                                                                                                                                                                                                                                                                                                                                                                                                                                                                                                                                                                                                                                                                                                                                                                                                                                                                                                                                                                                                                                                                                                                                                                                                                                                                                                                                                                                                                                                                                                                                                                                                                                                                                                                                                                                                                                                                                                                                                                                                                                                                                                                                                                                                                                                                                                                                                                                                                                                                                                                                                                                                                                                                                                                                                                                                                                                                                                                                                                                                                                                                                                                                                                                                                                                                                                                                                                                                                                                                                                                                                                                                                                                                                                                                                                                                                                                                                                                                                                                                                                                                                                                                                                                                                                                                                                                                                                                                                                                                                                                                                                                                                                                                                                                                                                                                                                                                                                                                                                                                                                                                                                                                                                                                                                                                                                                                                                                                                                                                                                                                                                                                                                                                                                                                                                                                                                                                                                                                                                                                                                                                                                                                                                                                                                                                                                                                                                                                                                                                                                                                                                                                                                                                                                                                                                                                                                                                                                                                                                                                                                                                                                                                                                                                                                                                                                                                                                                                                                                                                                                                                                                                                                                                                                                                                                                                                                                                                                                                                                                                                                                                                                                                                                                                                                                                                                                                                                                                                                                                                                                                                                                                                                                                                                                                                                                                                                                                                                                                                                                                                                                                                                                                                                                                                                                                                                                                                                                                                                                                                                                                                                                                                                                                                                                                                                                                                                                                                                                                                                                                                                                                                                                                                                                                                                                                                                                                                                                                                                                                                                                                                                                                                                                                                                                                                                                                                                                                                                                                                                                                                                                                                                                                                                                                                                                                                                                                                                                                                                                                                                                                                                                                                                                                                                                                                                                                                                                                                                                                                                                                                                                                                                                                                                                                                                                                                                                                                                                                                                                                                                                                                                                                                                                                                                                                                                                                                                                                                                                                                                                                                                                                                                                                                                                                                                                                                                                                                                                                                                                                                                                                                                                                                                                                                                                                                                                                                                                                                                                                                                                                                                                                                                                                                                                                                                                                                                                                                                                                                                                                                                                                                                                                                                                                                                                                                                                                                                                                                                                                                                                                                                                                                                                                                                                                                                                                                                                                                                                                                                                                                                                                                              </a:t>
            </a:r>
            <a:endParaRPr lang="en-US" dirty="0"/>
          </a:p>
        </p:txBody>
      </p:sp>
    </p:spTree>
    <p:extLst>
      <p:ext uri="{BB962C8B-B14F-4D97-AF65-F5344CB8AC3E}">
        <p14:creationId xmlns:p14="http://schemas.microsoft.com/office/powerpoint/2010/main" val="2859314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64</a:t>
            </a:fld>
            <a:endParaRPr lang="en-US" dirty="0"/>
          </a:p>
        </p:txBody>
      </p:sp>
      <p:sp>
        <p:nvSpPr>
          <p:cNvPr id="2" name="Title 1"/>
          <p:cNvSpPr>
            <a:spLocks noGrp="1"/>
          </p:cNvSpPr>
          <p:nvPr>
            <p:ph type="title" idx="4294967295"/>
          </p:nvPr>
        </p:nvSpPr>
        <p:spPr>
          <a:xfrm>
            <a:off x="876300" y="789781"/>
            <a:ext cx="5275263" cy="820737"/>
          </a:xfrm>
        </p:spPr>
        <p:txBody>
          <a:bodyPr>
            <a:normAutofit fontScale="90000"/>
          </a:bodyPr>
          <a:lstStyle/>
          <a:p>
            <a:r>
              <a:rPr lang="en-US" sz="3200" b="1" dirty="0" smtClean="0">
                <a:solidFill>
                  <a:schemeClr val="accent1">
                    <a:lumMod val="75000"/>
                  </a:schemeClr>
                </a:solidFill>
              </a:rPr>
              <a:t>For Next </a:t>
            </a:r>
            <a:r>
              <a:rPr lang="en-US" sz="3200" b="1" dirty="0" smtClean="0">
                <a:solidFill>
                  <a:schemeClr val="accent1">
                    <a:lumMod val="75000"/>
                  </a:schemeClr>
                </a:solidFill>
              </a:rPr>
              <a:t>Week: Course Final</a:t>
            </a:r>
            <a:endParaRPr lang="en-US" sz="3200" b="1" dirty="0">
              <a:solidFill>
                <a:schemeClr val="accent1">
                  <a:lumMod val="75000"/>
                </a:schemeClr>
              </a:solidFill>
            </a:endParaRPr>
          </a:p>
        </p:txBody>
      </p:sp>
      <p:sp>
        <p:nvSpPr>
          <p:cNvPr id="5" name="Rectangle 4"/>
          <p:cNvSpPr/>
          <p:nvPr/>
        </p:nvSpPr>
        <p:spPr>
          <a:xfrm>
            <a:off x="914400" y="2485072"/>
            <a:ext cx="4648200" cy="1477328"/>
          </a:xfrm>
          <a:prstGeom prst="rect">
            <a:avLst/>
          </a:prstGeom>
        </p:spPr>
        <p:txBody>
          <a:bodyPr wrap="square">
            <a:spAutoFit/>
          </a:bodyPr>
          <a:lstStyle/>
          <a:p>
            <a:r>
              <a:rPr lang="en-US" dirty="0"/>
              <a:t>To be </a:t>
            </a:r>
            <a:r>
              <a:rPr lang="en-US" dirty="0" smtClean="0"/>
              <a:t>prepare for the </a:t>
            </a:r>
            <a:r>
              <a:rPr lang="en-US" dirty="0"/>
              <a:t>Course Final, </a:t>
            </a:r>
            <a:r>
              <a:rPr lang="en-US" dirty="0" smtClean="0"/>
              <a:t>please:</a:t>
            </a:r>
          </a:p>
          <a:p>
            <a:pPr marL="285750" indent="-285750">
              <a:buFont typeface="Arial" panose="020B0604020202020204" pitchFamily="34" charset="0"/>
              <a:buChar char="•"/>
            </a:pPr>
            <a:r>
              <a:rPr lang="en-US" dirty="0" smtClean="0"/>
              <a:t>Review all the slide decks for the course</a:t>
            </a:r>
          </a:p>
          <a:p>
            <a:pPr marL="285750" indent="-285750">
              <a:buFont typeface="Arial" panose="020B0604020202020204" pitchFamily="34" charset="0"/>
              <a:buChar char="•"/>
            </a:pPr>
            <a:r>
              <a:rPr lang="en-US" dirty="0" smtClean="0"/>
              <a:t>Redo the hands-on exercises</a:t>
            </a:r>
          </a:p>
          <a:p>
            <a:pPr marL="285750" indent="-285750">
              <a:buFont typeface="Arial" panose="020B0604020202020204" pitchFamily="34" charset="0"/>
              <a:buChar char="•"/>
            </a:pPr>
            <a:r>
              <a:rPr lang="en-US" dirty="0" smtClean="0"/>
              <a:t>Ensure you can answer all the chapter review questions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828800"/>
            <a:ext cx="293914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0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8DB4E7A-C1B1-C24D-81B4-E5D54657DD52}" type="slidenum">
              <a:rPr lang="en-US" smtClean="0"/>
              <a:pPr/>
              <a:t>65</a:t>
            </a:fld>
            <a:endParaRPr lang="en-US"/>
          </a:p>
        </p:txBody>
      </p:sp>
      <p:sp>
        <p:nvSpPr>
          <p:cNvPr id="3" name="Title 2"/>
          <p:cNvSpPr>
            <a:spLocks noGrp="1"/>
          </p:cNvSpPr>
          <p:nvPr>
            <p:ph type="title" idx="4294967295"/>
          </p:nvPr>
        </p:nvSpPr>
        <p:spPr/>
        <p:txBody>
          <a:bodyPr>
            <a:normAutofit fontScale="90000"/>
          </a:bodyPr>
          <a:lstStyle/>
          <a:p>
            <a:r>
              <a:rPr lang="en-US" dirty="0" smtClean="0"/>
              <a:t>Thank you for a great semester!</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191693"/>
            <a:ext cx="2996916"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67483" y="5345668"/>
            <a:ext cx="2880917" cy="369332"/>
          </a:xfrm>
          <a:prstGeom prst="rect">
            <a:avLst/>
          </a:prstGeom>
          <a:noFill/>
        </p:spPr>
        <p:txBody>
          <a:bodyPr wrap="none" rtlCol="0">
            <a:spAutoFit/>
          </a:bodyPr>
          <a:lstStyle/>
          <a:p>
            <a:r>
              <a:rPr lang="en-US" dirty="0"/>
              <a:t>s</a:t>
            </a:r>
            <a:r>
              <a:rPr lang="en-US" dirty="0" smtClean="0"/>
              <a:t>onja.streuber@valpo.edu</a:t>
            </a:r>
            <a:endParaRPr lang="en-US" dirty="0"/>
          </a:p>
        </p:txBody>
      </p:sp>
    </p:spTree>
    <p:extLst>
      <p:ext uri="{BB962C8B-B14F-4D97-AF65-F5344CB8AC3E}">
        <p14:creationId xmlns:p14="http://schemas.microsoft.com/office/powerpoint/2010/main" val="232249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7</a:t>
            </a:fld>
            <a:endParaRPr lang="en-US" dirty="0"/>
          </a:p>
        </p:txBody>
      </p:sp>
      <p:sp>
        <p:nvSpPr>
          <p:cNvPr id="2" name="Title 1"/>
          <p:cNvSpPr>
            <a:spLocks noGrp="1"/>
          </p:cNvSpPr>
          <p:nvPr>
            <p:ph type="title" idx="4294967295"/>
          </p:nvPr>
        </p:nvSpPr>
        <p:spPr>
          <a:xfrm>
            <a:off x="457200" y="685800"/>
            <a:ext cx="8305800" cy="914400"/>
          </a:xfrm>
        </p:spPr>
        <p:txBody>
          <a:bodyPr>
            <a:noAutofit/>
          </a:bodyPr>
          <a:lstStyle/>
          <a:p>
            <a:r>
              <a:rPr lang="en-US" sz="3600" dirty="0" smtClean="0"/>
              <a:t>Risk management as component of general management</a:t>
            </a:r>
            <a:endParaRPr lang="en-US" sz="3600" dirty="0"/>
          </a:p>
        </p:txBody>
      </p:sp>
      <p:sp>
        <p:nvSpPr>
          <p:cNvPr id="4" name="Content Placeholder 3"/>
          <p:cNvSpPr>
            <a:spLocks noGrp="1"/>
          </p:cNvSpPr>
          <p:nvPr>
            <p:ph sz="quarter" idx="4294967295"/>
          </p:nvPr>
        </p:nvSpPr>
        <p:spPr>
          <a:xfrm>
            <a:off x="762000" y="1676400"/>
            <a:ext cx="7696200" cy="4724400"/>
          </a:xfrm>
        </p:spPr>
        <p:txBody>
          <a:bodyPr>
            <a:noAutofit/>
          </a:bodyPr>
          <a:lstStyle/>
          <a:p>
            <a:pPr>
              <a:spcBef>
                <a:spcPts val="0"/>
              </a:spcBef>
            </a:pPr>
            <a:r>
              <a:rPr lang="en-US" sz="1800" dirty="0" smtClean="0"/>
              <a:t>Risk </a:t>
            </a:r>
            <a:r>
              <a:rPr lang="en-US" sz="1800" dirty="0" smtClean="0"/>
              <a:t>management </a:t>
            </a:r>
            <a:r>
              <a:rPr lang="en-US" sz="1800" dirty="0" smtClean="0"/>
              <a:t>= manager’s </a:t>
            </a:r>
            <a:r>
              <a:rPr lang="en-US" sz="1800" dirty="0"/>
              <a:t>decision </a:t>
            </a:r>
            <a:r>
              <a:rPr lang="en-US" sz="1800" dirty="0" smtClean="0"/>
              <a:t>problem:</a:t>
            </a:r>
            <a:endParaRPr lang="en-US" sz="1800" dirty="0" smtClean="0"/>
          </a:p>
          <a:p>
            <a:pPr lvl="1">
              <a:spcBef>
                <a:spcPts val="0"/>
              </a:spcBef>
            </a:pPr>
            <a:r>
              <a:rPr lang="en-US" sz="1800" dirty="0" smtClean="0"/>
              <a:t>Max </a:t>
            </a:r>
            <a:r>
              <a:rPr lang="en-US" sz="1800" dirty="0" smtClean="0"/>
              <a:t>(Revenues </a:t>
            </a:r>
            <a:r>
              <a:rPr lang="en-US" sz="1800" dirty="0"/>
              <a:t>– cost - </a:t>
            </a:r>
            <a:r>
              <a:rPr lang="el-GR" sz="1800" dirty="0"/>
              <a:t>Δ</a:t>
            </a:r>
            <a:r>
              <a:rPr lang="en-US" sz="1800" dirty="0" smtClean="0"/>
              <a:t>)</a:t>
            </a:r>
          </a:p>
          <a:p>
            <a:pPr lvl="2">
              <a:spcBef>
                <a:spcPts val="0"/>
              </a:spcBef>
            </a:pPr>
            <a:r>
              <a:rPr lang="el-GR" sz="1800" dirty="0" smtClean="0"/>
              <a:t>Δ</a:t>
            </a:r>
            <a:r>
              <a:rPr lang="en-US" sz="1800" dirty="0" smtClean="0"/>
              <a:t> </a:t>
            </a:r>
            <a:r>
              <a:rPr lang="en-US" sz="1800" dirty="0"/>
              <a:t>is the impact of unusual events on the </a:t>
            </a:r>
            <a:r>
              <a:rPr lang="en-US" sz="1800" dirty="0" smtClean="0"/>
              <a:t>organization</a:t>
            </a:r>
            <a:endParaRPr lang="en-US" sz="1800" dirty="0"/>
          </a:p>
          <a:p>
            <a:pPr>
              <a:spcBef>
                <a:spcPts val="0"/>
              </a:spcBef>
            </a:pPr>
            <a:r>
              <a:rPr lang="en-US" sz="1800" dirty="0" smtClean="0"/>
              <a:t>Two </a:t>
            </a:r>
            <a:r>
              <a:rPr lang="en-US" sz="1800" dirty="0"/>
              <a:t>approaches to risk </a:t>
            </a:r>
            <a:r>
              <a:rPr lang="en-US" sz="1800" dirty="0" smtClean="0"/>
              <a:t>management</a:t>
            </a:r>
            <a:endParaRPr lang="en-US" sz="1800" dirty="0" smtClean="0"/>
          </a:p>
        </p:txBody>
      </p:sp>
      <p:graphicFrame>
        <p:nvGraphicFramePr>
          <p:cNvPr id="6" name="Diagram 5"/>
          <p:cNvGraphicFramePr/>
          <p:nvPr>
            <p:extLst>
              <p:ext uri="{D42A27DB-BD31-4B8C-83A1-F6EECF244321}">
                <p14:modId xmlns:p14="http://schemas.microsoft.com/office/powerpoint/2010/main" val="2582826074"/>
              </p:ext>
            </p:extLst>
          </p:nvPr>
        </p:nvGraphicFramePr>
        <p:xfrm>
          <a:off x="1295400" y="2971800"/>
          <a:ext cx="6096000" cy="325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60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dirty="0"/>
          </a:p>
        </p:txBody>
      </p:sp>
      <p:sp>
        <p:nvSpPr>
          <p:cNvPr id="2" name="Title 1"/>
          <p:cNvSpPr>
            <a:spLocks noGrp="1"/>
          </p:cNvSpPr>
          <p:nvPr>
            <p:ph type="title" idx="4294967295"/>
          </p:nvPr>
        </p:nvSpPr>
        <p:spPr>
          <a:xfrm>
            <a:off x="457200" y="750889"/>
            <a:ext cx="8305800" cy="849312"/>
          </a:xfrm>
        </p:spPr>
        <p:txBody>
          <a:bodyPr>
            <a:normAutofit fontScale="90000"/>
          </a:bodyPr>
          <a:lstStyle/>
          <a:p>
            <a:r>
              <a:rPr lang="en-US" dirty="0" smtClean="0"/>
              <a:t>Alternate view of importance of risk</a:t>
            </a:r>
            <a:endParaRPr lang="en-US" dirty="0"/>
          </a:p>
        </p:txBody>
      </p:sp>
      <p:sp>
        <p:nvSpPr>
          <p:cNvPr id="4" name="Content Placeholder 3"/>
          <p:cNvSpPr>
            <a:spLocks noGrp="1"/>
          </p:cNvSpPr>
          <p:nvPr>
            <p:ph sz="quarter" idx="4294967295"/>
          </p:nvPr>
        </p:nvSpPr>
        <p:spPr>
          <a:xfrm>
            <a:off x="838200" y="1676400"/>
            <a:ext cx="7543800" cy="4419600"/>
          </a:xfrm>
        </p:spPr>
        <p:txBody>
          <a:bodyPr>
            <a:normAutofit fontScale="77500" lnSpcReduction="20000"/>
          </a:bodyPr>
          <a:lstStyle/>
          <a:p>
            <a:r>
              <a:rPr lang="en-US" dirty="0" smtClean="0"/>
              <a:t>Offense </a:t>
            </a:r>
            <a:r>
              <a:rPr lang="en-US" dirty="0"/>
              <a:t>and </a:t>
            </a:r>
            <a:r>
              <a:rPr lang="en-US" dirty="0" smtClean="0"/>
              <a:t>defense</a:t>
            </a:r>
          </a:p>
          <a:p>
            <a:pPr lvl="1"/>
            <a:r>
              <a:rPr lang="en-US" dirty="0" smtClean="0"/>
              <a:t>All </a:t>
            </a:r>
            <a:r>
              <a:rPr lang="en-US" dirty="0"/>
              <a:t>sports teams have a mix of offense and </a:t>
            </a:r>
            <a:r>
              <a:rPr lang="en-US" dirty="0" smtClean="0"/>
              <a:t>defense</a:t>
            </a:r>
          </a:p>
          <a:p>
            <a:pPr lvl="1"/>
            <a:r>
              <a:rPr lang="en-US" dirty="0" smtClean="0"/>
              <a:t>In IT</a:t>
            </a:r>
          </a:p>
          <a:p>
            <a:pPr lvl="2"/>
            <a:r>
              <a:rPr lang="en-US" dirty="0" smtClean="0"/>
              <a:t>Typical IT investments may be seen as offensive measures</a:t>
            </a:r>
          </a:p>
          <a:p>
            <a:pPr lvl="3"/>
            <a:r>
              <a:rPr lang="en-US" dirty="0" smtClean="0"/>
              <a:t>Attack costs</a:t>
            </a:r>
          </a:p>
          <a:p>
            <a:pPr lvl="3"/>
            <a:r>
              <a:rPr lang="en-US" dirty="0" smtClean="0"/>
              <a:t>Attack complexity</a:t>
            </a:r>
          </a:p>
          <a:p>
            <a:pPr lvl="3"/>
            <a:r>
              <a:rPr lang="en-US" dirty="0" smtClean="0"/>
              <a:t>Battle </a:t>
            </a:r>
            <a:r>
              <a:rPr lang="en-US" dirty="0"/>
              <a:t>for customers in more </a:t>
            </a:r>
            <a:r>
              <a:rPr lang="en-US" dirty="0" smtClean="0"/>
              <a:t>markets</a:t>
            </a:r>
          </a:p>
          <a:p>
            <a:pPr lvl="2"/>
            <a:r>
              <a:rPr lang="en-US" dirty="0" smtClean="0"/>
              <a:t>Information </a:t>
            </a:r>
            <a:r>
              <a:rPr lang="en-US" dirty="0"/>
              <a:t>security is the defensive arm of the </a:t>
            </a:r>
            <a:r>
              <a:rPr lang="en-US" dirty="0" smtClean="0"/>
              <a:t>equation</a:t>
            </a:r>
          </a:p>
          <a:p>
            <a:pPr lvl="3"/>
            <a:r>
              <a:rPr lang="en-US" dirty="0" smtClean="0"/>
              <a:t>Focuses </a:t>
            </a:r>
            <a:r>
              <a:rPr lang="en-US" dirty="0"/>
              <a:t>on ensuring that the organization’s existing competitive advantage is not lost due to improper IT </a:t>
            </a:r>
            <a:r>
              <a:rPr lang="en-US" dirty="0" smtClean="0"/>
              <a:t>implementations</a:t>
            </a:r>
          </a:p>
          <a:p>
            <a:pPr lvl="3"/>
            <a:r>
              <a:rPr lang="en-US" dirty="0" smtClean="0"/>
              <a:t>Related </a:t>
            </a:r>
            <a:r>
              <a:rPr lang="en-US" dirty="0"/>
              <a:t>area is ensuring that new risks created in </a:t>
            </a:r>
            <a:r>
              <a:rPr lang="en-US" dirty="0" smtClean="0"/>
              <a:t>organization </a:t>
            </a:r>
            <a:r>
              <a:rPr lang="en-US" dirty="0"/>
              <a:t>due to IT investments are well </a:t>
            </a:r>
            <a:r>
              <a:rPr lang="en-US" dirty="0" smtClean="0"/>
              <a:t>managed</a:t>
            </a:r>
          </a:p>
          <a:p>
            <a:pPr lvl="4"/>
            <a:r>
              <a:rPr lang="en-US" dirty="0" smtClean="0"/>
              <a:t>E.g. high speed trading</a:t>
            </a:r>
            <a:endParaRPr lang="en-US" dirty="0"/>
          </a:p>
          <a:p>
            <a:pPr lvl="1"/>
            <a:r>
              <a:rPr lang="en-US" dirty="0" smtClean="0"/>
              <a:t>Quote</a:t>
            </a:r>
          </a:p>
          <a:p>
            <a:pPr lvl="2"/>
            <a:r>
              <a:rPr lang="en-US" dirty="0" smtClean="0"/>
              <a:t>Offense </a:t>
            </a:r>
            <a:r>
              <a:rPr lang="en-US" dirty="0"/>
              <a:t>sells tickets, defense wins </a:t>
            </a:r>
            <a:r>
              <a:rPr lang="en-US" dirty="0" smtClean="0"/>
              <a:t>championships</a:t>
            </a:r>
            <a:endParaRPr lang="en-US" dirty="0"/>
          </a:p>
        </p:txBody>
      </p:sp>
    </p:spTree>
    <p:extLst>
      <p:ext uri="{BB962C8B-B14F-4D97-AF65-F5344CB8AC3E}">
        <p14:creationId xmlns:p14="http://schemas.microsoft.com/office/powerpoint/2010/main" val="178647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dirty="0"/>
          </a:p>
        </p:txBody>
      </p:sp>
      <p:sp>
        <p:nvSpPr>
          <p:cNvPr id="2" name="Title 1"/>
          <p:cNvSpPr>
            <a:spLocks noGrp="1"/>
          </p:cNvSpPr>
          <p:nvPr>
            <p:ph type="title" idx="4294967295"/>
          </p:nvPr>
        </p:nvSpPr>
        <p:spPr>
          <a:xfrm>
            <a:off x="533400" y="750889"/>
            <a:ext cx="8229600" cy="849312"/>
          </a:xfrm>
        </p:spPr>
        <p:txBody>
          <a:bodyPr/>
          <a:lstStyle/>
          <a:p>
            <a:r>
              <a:rPr lang="en-US" dirty="0" smtClean="0"/>
              <a:t>Risk management framework</a:t>
            </a:r>
            <a:endParaRPr lang="en-US" dirty="0"/>
          </a:p>
        </p:txBody>
      </p:sp>
      <p:sp>
        <p:nvSpPr>
          <p:cNvPr id="4" name="Content Placeholder 3"/>
          <p:cNvSpPr>
            <a:spLocks noGrp="1"/>
          </p:cNvSpPr>
          <p:nvPr>
            <p:ph sz="quarter" idx="4294967295"/>
          </p:nvPr>
        </p:nvSpPr>
        <p:spPr>
          <a:xfrm>
            <a:off x="914400" y="1676400"/>
            <a:ext cx="7315200" cy="4267200"/>
          </a:xfrm>
        </p:spPr>
        <p:txBody>
          <a:bodyPr>
            <a:noAutofit/>
          </a:bodyPr>
          <a:lstStyle/>
          <a:p>
            <a:r>
              <a:rPr lang="en-US" sz="1800" dirty="0" smtClean="0"/>
              <a:t>Popular </a:t>
            </a:r>
            <a:r>
              <a:rPr lang="en-US" sz="1800" dirty="0" smtClean="0"/>
              <a:t>risk management frameworks</a:t>
            </a:r>
          </a:p>
          <a:p>
            <a:pPr lvl="1"/>
            <a:r>
              <a:rPr lang="en-US" sz="1800" dirty="0" smtClean="0"/>
              <a:t>CERT’s OCTAVE</a:t>
            </a:r>
          </a:p>
          <a:p>
            <a:pPr lvl="1"/>
            <a:r>
              <a:rPr lang="en-US" sz="1800" dirty="0" smtClean="0"/>
              <a:t>ISO 27002</a:t>
            </a:r>
          </a:p>
          <a:p>
            <a:pPr lvl="1"/>
            <a:r>
              <a:rPr lang="en-US" sz="1800" dirty="0" smtClean="0"/>
              <a:t>NIST </a:t>
            </a:r>
            <a:r>
              <a:rPr lang="en-US" sz="1800" dirty="0" smtClean="0"/>
              <a:t>Risk Management Framework</a:t>
            </a:r>
            <a:endParaRPr lang="en-US" sz="1800" dirty="0" smtClean="0"/>
          </a:p>
          <a:p>
            <a:pPr lvl="1"/>
            <a:r>
              <a:rPr lang="en-US" sz="1800" dirty="0" smtClean="0"/>
              <a:t>Recommendations from Microsoft</a:t>
            </a:r>
          </a:p>
          <a:p>
            <a:pPr lvl="1"/>
            <a:r>
              <a:rPr lang="en-US" sz="1800" dirty="0"/>
              <a:t>Recommendations from </a:t>
            </a:r>
            <a:r>
              <a:rPr lang="en-US" sz="1800" dirty="0" smtClean="0"/>
              <a:t>Google</a:t>
            </a:r>
          </a:p>
          <a:p>
            <a:r>
              <a:rPr lang="en-US" sz="1800" dirty="0"/>
              <a:t>Creativity</a:t>
            </a:r>
          </a:p>
          <a:p>
            <a:pPr lvl="1"/>
            <a:r>
              <a:rPr lang="en-US" sz="1800" dirty="0"/>
              <a:t>Adoption </a:t>
            </a:r>
            <a:r>
              <a:rPr lang="en-US" sz="1800" dirty="0" smtClean="0"/>
              <a:t>(&amp; tailoring) of </a:t>
            </a:r>
            <a:r>
              <a:rPr lang="en-US" sz="1800" dirty="0"/>
              <a:t>one of the standard risk-management frameworks is strongly recommended</a:t>
            </a:r>
          </a:p>
          <a:p>
            <a:pPr lvl="1"/>
            <a:r>
              <a:rPr lang="en-US" sz="1800" dirty="0" smtClean="0"/>
              <a:t>Developing </a:t>
            </a:r>
            <a:r>
              <a:rPr lang="en-US" sz="1800" dirty="0"/>
              <a:t>own risk-management plan from scratch is </a:t>
            </a:r>
            <a:r>
              <a:rPr lang="en-US" sz="1800" dirty="0" smtClean="0"/>
              <a:t>dangerous--very </a:t>
            </a:r>
            <a:r>
              <a:rPr lang="en-US" sz="1800" dirty="0"/>
              <a:t>likely to miss many important </a:t>
            </a:r>
            <a:r>
              <a:rPr lang="en-US" sz="1800" dirty="0" smtClean="0"/>
              <a:t>concerns</a:t>
            </a:r>
            <a:endParaRPr lang="en-US" sz="1800" dirty="0"/>
          </a:p>
        </p:txBody>
      </p:sp>
      <p:sp>
        <p:nvSpPr>
          <p:cNvPr id="5" name="Rectangle 4"/>
          <p:cNvSpPr/>
          <p:nvPr/>
        </p:nvSpPr>
        <p:spPr>
          <a:xfrm>
            <a:off x="5715000" y="2133600"/>
            <a:ext cx="2438400" cy="1384995"/>
          </a:xfrm>
          <a:prstGeom prst="rect">
            <a:avLst/>
          </a:prstGeom>
        </p:spPr>
        <p:txBody>
          <a:bodyPr wrap="square">
            <a:spAutoFit/>
          </a:bodyPr>
          <a:lstStyle/>
          <a:p>
            <a:r>
              <a:rPr lang="en-US" sz="1400" dirty="0"/>
              <a:t>Similar </a:t>
            </a:r>
            <a:r>
              <a:rPr lang="en-US" sz="1400" dirty="0" smtClean="0"/>
              <a:t>ideas: Collective </a:t>
            </a:r>
            <a:r>
              <a:rPr lang="en-US" sz="1400" dirty="0"/>
              <a:t>efforts of best minds in industry to manage IT risks</a:t>
            </a:r>
          </a:p>
          <a:p>
            <a:pPr marL="285750" indent="-285750">
              <a:buFont typeface="Arial" panose="020B0604020202020204" pitchFamily="34" charset="0"/>
              <a:buChar char="•"/>
            </a:pPr>
            <a:r>
              <a:rPr lang="en-US" sz="1400" dirty="0"/>
              <a:t>Pick most suitable guideline for your organization</a:t>
            </a:r>
            <a:endParaRPr lang="en-US" sz="1400" dirty="0"/>
          </a:p>
        </p:txBody>
      </p:sp>
      <p:sp>
        <p:nvSpPr>
          <p:cNvPr id="6" name="Right Brace 5"/>
          <p:cNvSpPr/>
          <p:nvPr/>
        </p:nvSpPr>
        <p:spPr>
          <a:xfrm>
            <a:off x="5334000" y="2120205"/>
            <a:ext cx="381000" cy="14611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84467060"/>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10608</TotalTime>
  <Words>5443</Words>
  <Application>Microsoft Office PowerPoint</Application>
  <PresentationFormat>On-screen Show (4:3)</PresentationFormat>
  <Paragraphs>687</Paragraphs>
  <Slides>65</Slides>
  <Notes>9</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nologo_template</vt:lpstr>
      <vt:lpstr>IT-648: IT Risk Management</vt:lpstr>
      <vt:lpstr>Agenda</vt:lpstr>
      <vt:lpstr>Chapter 14</vt:lpstr>
      <vt:lpstr>Overview</vt:lpstr>
      <vt:lpstr>Introduction</vt:lpstr>
      <vt:lpstr>PowerPoint Presentation</vt:lpstr>
      <vt:lpstr>Risk management as component of general management</vt:lpstr>
      <vt:lpstr>Alternate view of importance of risk</vt:lpstr>
      <vt:lpstr>Risk management framework</vt:lpstr>
      <vt:lpstr>NIST 800-39 framework</vt:lpstr>
      <vt:lpstr>NIST Risk Management Framework</vt:lpstr>
      <vt:lpstr>NIST Risk Management Framework</vt:lpstr>
      <vt:lpstr>NIST Risk Management Framework</vt:lpstr>
      <vt:lpstr>NIST 800-39 Framework</vt:lpstr>
      <vt:lpstr>Risk Frame</vt:lpstr>
      <vt:lpstr>Risk Assessment</vt:lpstr>
      <vt:lpstr>Risk Response</vt:lpstr>
      <vt:lpstr>Risk Monitoring</vt:lpstr>
      <vt:lpstr>NIST 800-39 Framework – contd.</vt:lpstr>
      <vt:lpstr>NIST risk assessment vs. risk analysis</vt:lpstr>
      <vt:lpstr>Risk Assessment Model</vt:lpstr>
      <vt:lpstr>Risk assessment model – contd.</vt:lpstr>
      <vt:lpstr>Risk assessment model and risk frame</vt:lpstr>
      <vt:lpstr>Quantifying risks</vt:lpstr>
      <vt:lpstr>Other risk management frameworks</vt:lpstr>
      <vt:lpstr>International Standards Organization (ISO)</vt:lpstr>
      <vt:lpstr>ISO Standards</vt:lpstr>
      <vt:lpstr>ISO 27001 and ISO 27005</vt:lpstr>
      <vt:lpstr>OCTAVE</vt:lpstr>
      <vt:lpstr>OCTAVE – contd.</vt:lpstr>
      <vt:lpstr>Sarbanes-Oxley Act</vt:lpstr>
      <vt:lpstr>Sarbanes-Oxley Act:  Key Sections</vt:lpstr>
      <vt:lpstr>Sarbanes-Oxley Act:  Key Sections</vt:lpstr>
      <vt:lpstr>PowerPoint Presentation</vt:lpstr>
      <vt:lpstr>Sarbanes-Oxley Act:  Key Sections</vt:lpstr>
      <vt:lpstr>Sarbanes-Oxley Act:  Key Sections</vt:lpstr>
      <vt:lpstr>PowerPoint Presentation</vt:lpstr>
      <vt:lpstr>SOX audit directions for IT</vt:lpstr>
      <vt:lpstr>AS 5</vt:lpstr>
      <vt:lpstr>AS 12</vt:lpstr>
      <vt:lpstr>PowerPoint Presentation</vt:lpstr>
      <vt:lpstr>PowerPoint Presentation</vt:lpstr>
      <vt:lpstr>PowerPoint Presentation</vt:lpstr>
      <vt:lpstr>PowerPoint Presentation</vt:lpstr>
      <vt:lpstr>PowerPoint Presentation</vt:lpstr>
      <vt:lpstr>Compliance vs. Risk Management</vt:lpstr>
      <vt:lpstr>PowerPoint Presentation</vt:lpstr>
      <vt:lpstr>PowerPoint Presentation</vt:lpstr>
      <vt:lpstr>PowerPoint Presentation</vt:lpstr>
      <vt:lpstr>PowerPoint Presentation</vt:lpstr>
      <vt:lpstr>Example Case: Online Marketplace</vt:lpstr>
      <vt:lpstr>PowerPoint Presentation</vt:lpstr>
      <vt:lpstr>Critical Thinking Exercise</vt:lpstr>
      <vt:lpstr>Critical Thinking Exercise--Questions</vt:lpstr>
      <vt:lpstr>PowerPoint Presentation</vt:lpstr>
      <vt:lpstr>PowerPoint Presentation</vt:lpstr>
      <vt:lpstr>PowerPoint Presentation</vt:lpstr>
      <vt:lpstr>PowerPoint Presentation</vt:lpstr>
      <vt:lpstr>PowerPoint Presentation</vt:lpstr>
      <vt:lpstr>Summary</vt:lpstr>
      <vt:lpstr>Course Final</vt:lpstr>
      <vt:lpstr>For Next Week: Course Final</vt:lpstr>
      <vt:lpstr>For Next Week: Course Final</vt:lpstr>
      <vt:lpstr>For Next Week: Course Final</vt:lpstr>
      <vt:lpstr>Thank you for a great semester!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818</cp:revision>
  <dcterms:created xsi:type="dcterms:W3CDTF">2012-09-11T14:18:12Z</dcterms:created>
  <dcterms:modified xsi:type="dcterms:W3CDTF">2017-04-30T14:07:32Z</dcterms:modified>
</cp:coreProperties>
</file>